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08775" cy="98361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47" y="-29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0087" y="0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4336-BE02-4126-BFB7-DEE4313803FA}" type="datetimeFigureOut">
              <a:rPr lang="tr-TR" smtClean="0"/>
              <a:pPr/>
              <a:t>25.10.2014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78038" y="738188"/>
            <a:ext cx="2552700" cy="3687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0878" y="4672171"/>
            <a:ext cx="5367020" cy="44262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42635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0087" y="9342635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2FFD9-DD88-4722-A847-38A0C964FD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3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2FFD9-DD88-4722-A847-38A0C964FDCA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76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31"/>
          <p:cNvSpPr>
            <a:spLocks noChangeArrowheads="1"/>
          </p:cNvSpPr>
          <p:nvPr/>
        </p:nvSpPr>
        <p:spPr bwMode="auto">
          <a:xfrm>
            <a:off x="339302" y="2522413"/>
            <a:ext cx="2670832" cy="1531814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348834" y="1692270"/>
            <a:ext cx="6154737" cy="2460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dirty="0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062" y="542150"/>
            <a:ext cx="1112421" cy="110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6225" y="1668867"/>
            <a:ext cx="2543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5</a:t>
            </a:r>
            <a:r>
              <a:rPr lang="tr-TR" sz="1200" b="1" dirty="0" smtClean="0">
                <a:solidFill>
                  <a:schemeClr val="bg1"/>
                </a:solidFill>
              </a:rPr>
              <a:t>. Sınıf 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tr-TR" sz="1200" b="1" dirty="0" smtClean="0">
                <a:solidFill>
                  <a:schemeClr val="bg1"/>
                </a:solidFill>
              </a:rPr>
              <a:t>Sorgulama Ünitesi</a:t>
            </a:r>
            <a:r>
              <a:rPr lang="en-US" sz="1200" b="1" dirty="0" smtClean="0">
                <a:solidFill>
                  <a:schemeClr val="bg1"/>
                </a:solidFill>
              </a:rPr>
              <a:t>; </a:t>
            </a:r>
            <a:r>
              <a:rPr lang="tr-TR" sz="1200" b="1" dirty="0" smtClean="0">
                <a:solidFill>
                  <a:schemeClr val="bg1"/>
                </a:solidFill>
              </a:rPr>
              <a:t>Ünite 2</a:t>
            </a:r>
            <a:endParaRPr lang="tr-TR" sz="1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1684193"/>
            <a:ext cx="2324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</a:rPr>
              <a:t>Ekim</a:t>
            </a:r>
            <a:r>
              <a:rPr lang="en-US" sz="1200" b="1" dirty="0" smtClean="0">
                <a:solidFill>
                  <a:schemeClr val="bg1"/>
                </a:solidFill>
              </a:rPr>
              <a:t>/</a:t>
            </a:r>
            <a:r>
              <a:rPr lang="tr-TR" sz="1200" b="1" dirty="0" smtClean="0">
                <a:solidFill>
                  <a:schemeClr val="bg1"/>
                </a:solidFill>
              </a:rPr>
              <a:t>Kasım</a:t>
            </a:r>
            <a:r>
              <a:rPr lang="en-US" sz="1200" b="1" dirty="0" smtClean="0">
                <a:solidFill>
                  <a:schemeClr val="bg1"/>
                </a:solidFill>
              </a:rPr>
              <a:t>; 6 </a:t>
            </a:r>
            <a:r>
              <a:rPr lang="tr-TR" sz="1200" b="1" dirty="0" smtClean="0">
                <a:solidFill>
                  <a:schemeClr val="bg1"/>
                </a:solidFill>
              </a:rPr>
              <a:t>hafta</a:t>
            </a:r>
            <a:endParaRPr lang="tr-TR" sz="12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69975" y="622427"/>
            <a:ext cx="434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tx2"/>
                </a:solidFill>
                <a:latin typeface="+mj-lt"/>
              </a:rPr>
              <a:t>Bulunduğumuz Mekan ve Zaman</a:t>
            </a:r>
            <a:endParaRPr lang="tr-TR" sz="32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0726" y="2057400"/>
            <a:ext cx="628056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/>
              <a:t>Ana fikir</a:t>
            </a:r>
            <a:r>
              <a:rPr lang="en-US" sz="1400" b="1" dirty="0" smtClean="0"/>
              <a:t>:</a:t>
            </a:r>
            <a:r>
              <a:rPr lang="en-US" sz="1400" dirty="0" smtClean="0"/>
              <a:t> </a:t>
            </a:r>
            <a:r>
              <a:rPr lang="tr-TR" sz="1400" dirty="0"/>
              <a:t>İnsan göçü  sorunlara ,fırsatlara, risklere  bir karşılıktır.</a:t>
            </a:r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b="1" dirty="0" smtClean="0"/>
              <a:t> </a:t>
            </a:r>
            <a:endParaRPr lang="tr-TR" sz="1400" dirty="0"/>
          </a:p>
          <a:p>
            <a:endParaRPr lang="tr-TR" dirty="0"/>
          </a:p>
        </p:txBody>
      </p:sp>
      <p:sp>
        <p:nvSpPr>
          <p:cNvPr id="8" name="Rectangle 7"/>
          <p:cNvSpPr/>
          <p:nvPr/>
        </p:nvSpPr>
        <p:spPr>
          <a:xfrm>
            <a:off x="387378" y="2642175"/>
            <a:ext cx="30340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/>
              <a:t>Sorgulama</a:t>
            </a:r>
            <a:r>
              <a:rPr lang="en-US" sz="1200" b="1" dirty="0"/>
              <a:t> </a:t>
            </a:r>
            <a:r>
              <a:rPr lang="tr-TR" sz="1200" b="1" dirty="0" err="1"/>
              <a:t>H</a:t>
            </a:r>
            <a:r>
              <a:rPr lang="en-US" sz="1200" b="1" dirty="0" err="1" smtClean="0"/>
              <a:t>atları</a:t>
            </a:r>
            <a:endParaRPr lang="en-US" sz="1200" b="1" dirty="0"/>
          </a:p>
          <a:p>
            <a:pPr lvl="0"/>
            <a:r>
              <a:rPr lang="en-US" sz="1200" dirty="0"/>
              <a:t> </a:t>
            </a:r>
            <a:r>
              <a:rPr lang="en-US" sz="1200" dirty="0" err="1"/>
              <a:t>Göçün</a:t>
            </a:r>
            <a:r>
              <a:rPr lang="en-US" sz="1200" dirty="0"/>
              <a:t> </a:t>
            </a:r>
            <a:r>
              <a:rPr lang="en-US" sz="1200" dirty="0" err="1"/>
              <a:t>nedenleri</a:t>
            </a:r>
            <a:r>
              <a:rPr lang="en-US" sz="1200" dirty="0"/>
              <a:t> (</a:t>
            </a:r>
            <a:r>
              <a:rPr lang="en-US" sz="1200" dirty="0" err="1"/>
              <a:t>neden</a:t>
            </a:r>
            <a:r>
              <a:rPr lang="en-US" sz="1200" dirty="0"/>
              <a:t> </a:t>
            </a:r>
            <a:r>
              <a:rPr lang="en-US" sz="1200" dirty="0" err="1"/>
              <a:t>sonuç</a:t>
            </a:r>
            <a:r>
              <a:rPr lang="en-US" sz="1200" dirty="0"/>
              <a:t>, </a:t>
            </a:r>
            <a:r>
              <a:rPr lang="en-US" sz="1200" dirty="0" err="1"/>
              <a:t>bakış</a:t>
            </a:r>
            <a:r>
              <a:rPr lang="en-US" sz="1200" dirty="0"/>
              <a:t> </a:t>
            </a:r>
            <a:r>
              <a:rPr lang="en-US" sz="1200" dirty="0" err="1"/>
              <a:t>açısı</a:t>
            </a:r>
            <a:r>
              <a:rPr lang="en-US" sz="1200" dirty="0"/>
              <a:t>)</a:t>
            </a:r>
          </a:p>
          <a:p>
            <a:pPr lvl="0"/>
            <a:r>
              <a:rPr lang="en-US" sz="1200" dirty="0" err="1"/>
              <a:t>Tarih</a:t>
            </a:r>
            <a:r>
              <a:rPr lang="en-US" sz="1200" dirty="0"/>
              <a:t> </a:t>
            </a:r>
            <a:r>
              <a:rPr lang="en-US" sz="1200" dirty="0" err="1"/>
              <a:t>boyunca</a:t>
            </a:r>
            <a:r>
              <a:rPr lang="en-US" sz="1200" dirty="0"/>
              <a:t> </a:t>
            </a:r>
            <a:r>
              <a:rPr lang="en-US" sz="1200" dirty="0" err="1"/>
              <a:t>göçün</a:t>
            </a:r>
            <a:r>
              <a:rPr lang="en-US" sz="1200" dirty="0"/>
              <a:t> </a:t>
            </a:r>
            <a:r>
              <a:rPr lang="en-US" sz="1200" dirty="0" err="1"/>
              <a:t>hikayesi</a:t>
            </a:r>
            <a:r>
              <a:rPr lang="en-US" sz="1200" dirty="0"/>
              <a:t> (</a:t>
            </a:r>
            <a:r>
              <a:rPr lang="en-US" sz="1200" dirty="0" err="1"/>
              <a:t>değişim</a:t>
            </a:r>
            <a:r>
              <a:rPr lang="en-US" sz="1200" dirty="0"/>
              <a:t>)</a:t>
            </a:r>
          </a:p>
          <a:p>
            <a:pPr lvl="0"/>
            <a:r>
              <a:rPr lang="en-US" sz="1200" dirty="0" err="1"/>
              <a:t>Toplumlara</a:t>
            </a:r>
            <a:r>
              <a:rPr lang="en-US" sz="1200" dirty="0"/>
              <a:t>, </a:t>
            </a:r>
            <a:r>
              <a:rPr lang="en-US" sz="1200" dirty="0" err="1"/>
              <a:t>kültürlere</a:t>
            </a:r>
            <a:r>
              <a:rPr lang="en-US" sz="1200" dirty="0"/>
              <a:t> </a:t>
            </a:r>
            <a:r>
              <a:rPr lang="en-US" sz="1200" dirty="0" err="1"/>
              <a:t>ve</a:t>
            </a:r>
            <a:r>
              <a:rPr lang="en-US" sz="1200" dirty="0"/>
              <a:t> </a:t>
            </a:r>
            <a:r>
              <a:rPr lang="en-US" sz="1200" dirty="0" err="1"/>
              <a:t>bireylere</a:t>
            </a:r>
            <a:r>
              <a:rPr lang="en-US" sz="1200" dirty="0"/>
              <a:t> </a:t>
            </a:r>
            <a:r>
              <a:rPr lang="en-US" sz="1200" dirty="0" err="1"/>
              <a:t>göçün</a:t>
            </a:r>
            <a:r>
              <a:rPr lang="en-US" sz="1200" dirty="0"/>
              <a:t> </a:t>
            </a:r>
            <a:r>
              <a:rPr lang="en-US" sz="1200" dirty="0" err="1"/>
              <a:t>etkisi</a:t>
            </a:r>
            <a:r>
              <a:rPr lang="en-US" sz="1200" dirty="0"/>
              <a:t> (</a:t>
            </a:r>
            <a:r>
              <a:rPr lang="en-US" sz="1200" dirty="0" err="1"/>
              <a:t>neden-sonuç</a:t>
            </a:r>
            <a:r>
              <a:rPr lang="en-US" sz="1200" dirty="0"/>
              <a:t> )</a:t>
            </a:r>
          </a:p>
          <a:p>
            <a:pPr lvl="0"/>
            <a:endParaRPr lang="en-US" sz="1200" dirty="0" smtClean="0"/>
          </a:p>
          <a:p>
            <a:pPr algn="ctr">
              <a:tabLst>
                <a:tab pos="288290" algn="l"/>
                <a:tab pos="575945" algn="l"/>
                <a:tab pos="864235" algn="l"/>
                <a:tab pos="1151890" algn="l"/>
              </a:tabLst>
            </a:pPr>
            <a:endParaRPr lang="tr-TR" sz="1200" b="1" dirty="0">
              <a:ea typeface="Times New Roman"/>
            </a:endParaRPr>
          </a:p>
          <a:p>
            <a:pPr lvl="0">
              <a:buFont typeface="Arial" pitchFamily="34" charset="0"/>
              <a:buChar char="•"/>
            </a:pPr>
            <a:endParaRPr lang="tr-TR" sz="1200" dirty="0">
              <a:effectLst/>
              <a:ea typeface="Times New Roman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339301" y="1945866"/>
            <a:ext cx="616427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04" y="4191000"/>
            <a:ext cx="6164263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299270" y="2666762"/>
            <a:ext cx="326189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err="1"/>
              <a:t>Ö</a:t>
            </a:r>
            <a:r>
              <a:rPr lang="en-US" sz="1200" b="1" dirty="0" err="1" smtClean="0"/>
              <a:t>ğretmen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soruları</a:t>
            </a:r>
            <a:endParaRPr lang="en-US" sz="1200" dirty="0"/>
          </a:p>
          <a:p>
            <a:pPr lvl="0"/>
            <a:r>
              <a:rPr lang="en-GB" sz="1200" dirty="0" err="1"/>
              <a:t>İnsanlar</a:t>
            </a:r>
            <a:r>
              <a:rPr lang="en-GB" sz="1200" dirty="0"/>
              <a:t> </a:t>
            </a:r>
            <a:r>
              <a:rPr lang="en-GB" sz="1200" dirty="0" err="1"/>
              <a:t>neden</a:t>
            </a:r>
            <a:r>
              <a:rPr lang="en-GB" sz="1200" dirty="0"/>
              <a:t> </a:t>
            </a:r>
            <a:r>
              <a:rPr lang="en-GB" sz="1200" dirty="0" err="1"/>
              <a:t>göç</a:t>
            </a:r>
            <a:r>
              <a:rPr lang="en-GB" sz="1200" dirty="0"/>
              <a:t> </a:t>
            </a:r>
            <a:r>
              <a:rPr lang="en-GB" sz="1200" dirty="0" err="1"/>
              <a:t>ederler</a:t>
            </a:r>
            <a:r>
              <a:rPr lang="en-GB" sz="1200" dirty="0"/>
              <a:t>?</a:t>
            </a:r>
            <a:endParaRPr lang="en-US" sz="1200" dirty="0"/>
          </a:p>
          <a:p>
            <a:pPr lvl="0"/>
            <a:r>
              <a:rPr lang="en-GB" sz="1200" dirty="0" err="1"/>
              <a:t>Tarih</a:t>
            </a:r>
            <a:r>
              <a:rPr lang="en-GB" sz="1200" dirty="0"/>
              <a:t> </a:t>
            </a:r>
            <a:r>
              <a:rPr lang="en-GB" sz="1200" dirty="0" err="1"/>
              <a:t>boyunca</a:t>
            </a:r>
            <a:r>
              <a:rPr lang="en-GB" sz="1200" dirty="0"/>
              <a:t> </a:t>
            </a:r>
            <a:r>
              <a:rPr lang="en-GB" sz="1200" dirty="0" err="1"/>
              <a:t>göçün</a:t>
            </a:r>
            <a:r>
              <a:rPr lang="en-GB" sz="1200" dirty="0"/>
              <a:t> </a:t>
            </a:r>
            <a:r>
              <a:rPr lang="en-GB" sz="1200" dirty="0" err="1" smtClean="0"/>
              <a:t>etk</a:t>
            </a:r>
            <a:r>
              <a:rPr lang="tr-TR" sz="1200" dirty="0" smtClean="0"/>
              <a:t>i</a:t>
            </a:r>
            <a:r>
              <a:rPr lang="en-GB" sz="1200" dirty="0" err="1" smtClean="0"/>
              <a:t>leri</a:t>
            </a:r>
            <a:r>
              <a:rPr lang="en-GB" sz="1200" dirty="0" smtClean="0"/>
              <a:t> </a:t>
            </a:r>
            <a:r>
              <a:rPr lang="en-GB" sz="1200" dirty="0" err="1"/>
              <a:t>neler</a:t>
            </a:r>
            <a:r>
              <a:rPr lang="en-GB" sz="1200" dirty="0"/>
              <a:t> </a:t>
            </a:r>
            <a:r>
              <a:rPr lang="en-GB" sz="1200" dirty="0" err="1"/>
              <a:t>olmuştur</a:t>
            </a:r>
            <a:r>
              <a:rPr lang="en-GB" sz="1200" dirty="0"/>
              <a:t>?</a:t>
            </a:r>
            <a:endParaRPr lang="en-US" sz="1200" dirty="0"/>
          </a:p>
          <a:p>
            <a:pPr lvl="0"/>
            <a:r>
              <a:rPr lang="en-GB" sz="1200" dirty="0"/>
              <a:t> </a:t>
            </a:r>
            <a:r>
              <a:rPr lang="en-GB" sz="1200" dirty="0" err="1"/>
              <a:t>Göç</a:t>
            </a:r>
            <a:r>
              <a:rPr lang="en-GB" sz="1200" dirty="0"/>
              <a:t> </a:t>
            </a:r>
            <a:r>
              <a:rPr lang="en-GB" sz="1200" dirty="0" err="1" smtClean="0"/>
              <a:t>ede</a:t>
            </a:r>
            <a:r>
              <a:rPr lang="tr-TR" sz="1200" dirty="0" smtClean="0"/>
              <a:t>n</a:t>
            </a:r>
            <a:r>
              <a:rPr lang="en-GB" sz="1200" dirty="0" smtClean="0"/>
              <a:t>l</a:t>
            </a:r>
            <a:r>
              <a:rPr lang="tr-TR" sz="1200" dirty="0" smtClean="0"/>
              <a:t>e</a:t>
            </a:r>
            <a:r>
              <a:rPr lang="en-GB" sz="1200" dirty="0" err="1" smtClean="0"/>
              <a:t>rin</a:t>
            </a:r>
            <a:r>
              <a:rPr lang="en-GB" sz="1200" dirty="0" smtClean="0"/>
              <a:t> </a:t>
            </a:r>
            <a:r>
              <a:rPr lang="en-GB" sz="1200" dirty="0" err="1"/>
              <a:t>karşılaştıkları</a:t>
            </a:r>
            <a:r>
              <a:rPr lang="en-GB" sz="1200" dirty="0"/>
              <a:t> </a:t>
            </a:r>
            <a:r>
              <a:rPr lang="en-GB" sz="1200" dirty="0" err="1"/>
              <a:t>faktörler</a:t>
            </a:r>
            <a:r>
              <a:rPr lang="en-GB" sz="1200" dirty="0"/>
              <a:t> </a:t>
            </a:r>
            <a:r>
              <a:rPr lang="en-GB" sz="1200" dirty="0" err="1"/>
              <a:t>nelerdir</a:t>
            </a:r>
            <a:r>
              <a:rPr lang="en-GB" sz="1200" dirty="0"/>
              <a:t>?</a:t>
            </a:r>
            <a:endParaRPr lang="en-US" sz="1200" dirty="0"/>
          </a:p>
          <a:p>
            <a:pPr lvl="0"/>
            <a:r>
              <a:rPr lang="en-GB" sz="1200" dirty="0"/>
              <a:t> </a:t>
            </a:r>
            <a:r>
              <a:rPr lang="en-GB" sz="1200" dirty="0" err="1"/>
              <a:t>Göç</a:t>
            </a:r>
            <a:r>
              <a:rPr lang="en-GB" sz="1200" dirty="0"/>
              <a:t> </a:t>
            </a:r>
            <a:r>
              <a:rPr lang="en-GB" sz="1200" dirty="0" err="1"/>
              <a:t>alan</a:t>
            </a:r>
            <a:r>
              <a:rPr lang="en-GB" sz="1200" dirty="0"/>
              <a:t> </a:t>
            </a:r>
            <a:r>
              <a:rPr lang="en-GB" sz="1200" dirty="0" err="1"/>
              <a:t>toplumun</a:t>
            </a:r>
            <a:r>
              <a:rPr lang="en-GB" sz="1200" dirty="0"/>
              <a:t> </a:t>
            </a:r>
            <a:r>
              <a:rPr lang="en-GB" sz="1200" dirty="0" err="1"/>
              <a:t>karşılaştıkları</a:t>
            </a:r>
            <a:r>
              <a:rPr lang="en-GB" sz="1200" dirty="0"/>
              <a:t> </a:t>
            </a:r>
            <a:r>
              <a:rPr lang="en-GB" sz="1200" dirty="0" err="1"/>
              <a:t>faktörler</a:t>
            </a:r>
            <a:r>
              <a:rPr lang="en-GB" sz="1200" dirty="0"/>
              <a:t> </a:t>
            </a:r>
            <a:r>
              <a:rPr lang="en-GB" sz="1200" dirty="0" err="1"/>
              <a:t>nelerdir</a:t>
            </a:r>
            <a:r>
              <a:rPr lang="en-GB" sz="1200" dirty="0"/>
              <a:t>?</a:t>
            </a:r>
            <a:endParaRPr lang="en-US" sz="1200" dirty="0"/>
          </a:p>
          <a:p>
            <a:endParaRPr lang="en-US" sz="1200" b="1" dirty="0" smtClean="0"/>
          </a:p>
          <a:p>
            <a:endParaRPr lang="en-US" sz="1100" dirty="0" smtClean="0"/>
          </a:p>
          <a:p>
            <a:pPr>
              <a:spcAft>
                <a:spcPts val="0"/>
              </a:spcAft>
            </a:pPr>
            <a:endParaRPr lang="en-GB" sz="1100" dirty="0" smtClean="0">
              <a:ea typeface="Times New Roman"/>
            </a:endParaRPr>
          </a:p>
          <a:p>
            <a:endParaRPr lang="en-US" sz="900" dirty="0" smtClean="0"/>
          </a:p>
          <a:p>
            <a:endParaRPr lang="en-US" sz="1100" dirty="0"/>
          </a:p>
          <a:p>
            <a:endParaRPr lang="tr-TR" sz="1100" dirty="0"/>
          </a:p>
        </p:txBody>
      </p:sp>
      <p:sp>
        <p:nvSpPr>
          <p:cNvPr id="16" name="Rectangle 15"/>
          <p:cNvSpPr/>
          <p:nvPr/>
        </p:nvSpPr>
        <p:spPr>
          <a:xfrm>
            <a:off x="417504" y="4419600"/>
            <a:ext cx="616426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dirty="0" smtClean="0"/>
              <a:t>Dil Kazanımları</a:t>
            </a:r>
            <a:endParaRPr lang="en-US" sz="1100" b="1" dirty="0" smtClean="0"/>
          </a:p>
          <a:p>
            <a:r>
              <a:rPr lang="tr-TR" sz="1100" dirty="0" smtClean="0"/>
              <a:t>Söyleşi Yazısı</a:t>
            </a:r>
            <a:r>
              <a:rPr lang="en-US" sz="1100" dirty="0" smtClean="0"/>
              <a:t>: </a:t>
            </a:r>
            <a:r>
              <a:rPr lang="tr-TR" sz="1100" dirty="0" smtClean="0"/>
              <a:t> Öğrenciler diğer kişilerle  görüşme yapıp , gerekli bilgilere ulaştıktan sonra  kendi söyleşi yazılarını yazacaklar. </a:t>
            </a:r>
          </a:p>
          <a:p>
            <a:r>
              <a:rPr lang="tr-TR" sz="1100" dirty="0" smtClean="0"/>
              <a:t>Öğrenciler paragrafın  bölümlerini ve giriş  ve başlangıç cümlelerini öğrenecekler.</a:t>
            </a:r>
          </a:p>
          <a:p>
            <a:r>
              <a:rPr lang="tr-TR" sz="1100" dirty="0" smtClean="0"/>
              <a:t>Kelimeler:  öğrencilerin söyleşi yazıları; anlamını bulma  stratejileri – grup çalışmaları, sözlük, çeviriler, soru sorma</a:t>
            </a:r>
          </a:p>
          <a:p>
            <a:r>
              <a:rPr lang="tr-TR" sz="1100" dirty="0" smtClean="0"/>
              <a:t>Gazete yazıları ile ilgili söyleşi çalışmalarının tartışılması</a:t>
            </a:r>
          </a:p>
          <a:p>
            <a:r>
              <a:rPr lang="tr-TR" sz="1100" dirty="0" smtClean="0"/>
              <a:t>Dilbilgisi:  Ad/ Zamir/Sıfat/ Fiil/ Zarf</a:t>
            </a:r>
            <a:endParaRPr lang="en-US" sz="1100" dirty="0" smtClean="0"/>
          </a:p>
          <a:p>
            <a:r>
              <a:rPr lang="tr-TR" sz="1100" dirty="0" smtClean="0"/>
              <a:t>Doğrudan ve dolaylı anlatım</a:t>
            </a:r>
            <a:endParaRPr lang="en-US" sz="1100" dirty="0" smtClean="0"/>
          </a:p>
          <a:p>
            <a:r>
              <a:rPr lang="tr-TR" sz="1100" dirty="0" smtClean="0"/>
              <a:t>Zarf tümleçleri </a:t>
            </a:r>
            <a:endParaRPr lang="en-US" sz="1100" dirty="0" smtClean="0"/>
          </a:p>
          <a:p>
            <a:endParaRPr lang="tr-TR" sz="1100" dirty="0"/>
          </a:p>
          <a:p>
            <a:r>
              <a:rPr lang="en-US" sz="1100" dirty="0"/>
              <a:t> </a:t>
            </a:r>
            <a:endParaRPr lang="tr-TR" sz="1100" dirty="0"/>
          </a:p>
        </p:txBody>
      </p:sp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39" y="6867524"/>
            <a:ext cx="6164263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50039" y="7086600"/>
            <a:ext cx="61317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Matematik Kazanımları</a:t>
            </a:r>
            <a:endParaRPr lang="en-US" sz="1100" b="1" dirty="0" smtClean="0"/>
          </a:p>
          <a:p>
            <a:r>
              <a:rPr lang="tr-TR" sz="1100" dirty="0" smtClean="0"/>
              <a:t>Öğrenciler, sütun grafiği, çizgi grafiği gibi basit grafikleri kullanarak verinin toplanacağını, gösterileceğini ve yorumlanacağını  öğrenecekler.</a:t>
            </a:r>
          </a:p>
          <a:p>
            <a:r>
              <a:rPr lang="tr-TR" sz="1100" dirty="0" smtClean="0"/>
              <a:t>Öğrenciler, farklı grafik türlerinin farklı kullanım amaçları içinkullanılacağını öğrenecekler. </a:t>
            </a:r>
          </a:p>
          <a:p>
            <a:r>
              <a:rPr lang="tr-TR" sz="1100" dirty="0" smtClean="0"/>
              <a:t>Kendi amaçlarına uygun grafik seçebilecekler.  Bunun için MS Excel programından yararlanabilecekler.</a:t>
            </a:r>
          </a:p>
          <a:p>
            <a:r>
              <a:rPr lang="tr-TR" sz="1100" dirty="0" smtClean="0"/>
              <a:t>Genellikle demografik ve nüfus sayıları ile ilişkili </a:t>
            </a:r>
            <a:r>
              <a:rPr lang="tr-TR" sz="1100" dirty="0"/>
              <a:t>b</a:t>
            </a:r>
            <a:r>
              <a:rPr lang="tr-TR" sz="1100" dirty="0" smtClean="0"/>
              <a:t>üyük  sayıları tanıyıp,  çalışabilecekler.</a:t>
            </a:r>
          </a:p>
          <a:p>
            <a:endParaRPr lang="tr-TR" sz="1100" dirty="0" smtClean="0"/>
          </a:p>
          <a:p>
            <a:endParaRPr lang="tr-TR" sz="1100" b="1" dirty="0" smtClean="0"/>
          </a:p>
          <a:p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endParaRPr lang="tr-TR" sz="1100" b="1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5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81" y="5334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4176" y="685800"/>
            <a:ext cx="585802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P</a:t>
            </a:r>
            <a:r>
              <a:rPr lang="tr-TR" sz="1100" b="1" dirty="0" smtClean="0"/>
              <a:t>hysical Education</a:t>
            </a:r>
            <a:r>
              <a:rPr lang="en-US" sz="1100" b="1" dirty="0" smtClean="0"/>
              <a:t> </a:t>
            </a:r>
          </a:p>
          <a:p>
            <a:r>
              <a:rPr lang="en-US" sz="1100" dirty="0" smtClean="0"/>
              <a:t>Students will create and participate in games related to the </a:t>
            </a:r>
            <a:r>
              <a:rPr lang="en-US" sz="1100" smtClean="0"/>
              <a:t>current theme.</a:t>
            </a:r>
            <a:endParaRPr lang="tr-TR" sz="1100" dirty="0" smtClean="0"/>
          </a:p>
          <a:p>
            <a:pPr marL="171450" indent="-171450"/>
            <a:endParaRPr lang="tr-TR" sz="11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26580" y="1600200"/>
            <a:ext cx="619907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Music</a:t>
            </a:r>
            <a:r>
              <a:rPr lang="tr-TR" sz="1200" b="1" dirty="0" smtClean="0"/>
              <a:t>: </a:t>
            </a:r>
            <a:r>
              <a:rPr lang="tr-TR" sz="1200" dirty="0" smtClean="0"/>
              <a:t>Öğrenciler, pentatonik diziyi </a:t>
            </a:r>
            <a:r>
              <a:rPr lang="tr-TR" sz="1200" smtClean="0"/>
              <a:t>kullanarak nota kağıdı üzerine bir şarkı yazarak ukulele enstrümanlarıyla seslendirecekler.</a:t>
            </a:r>
            <a:endParaRPr lang="en-US" sz="1200" b="1" dirty="0" smtClean="0"/>
          </a:p>
          <a:p>
            <a:endParaRPr lang="tr-TR" sz="11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02" y="2239926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44302" y="2286000"/>
            <a:ext cx="6164263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I</a:t>
            </a:r>
            <a:r>
              <a:rPr lang="tr-TR" sz="1100" b="1" dirty="0" smtClean="0"/>
              <a:t>nformation Technolog</a:t>
            </a:r>
            <a:r>
              <a:rPr lang="en-US" sz="1100" b="1" dirty="0" smtClean="0"/>
              <a:t>y</a:t>
            </a:r>
          </a:p>
          <a:p>
            <a:endParaRPr lang="en-US" sz="1100" b="1" dirty="0" smtClean="0"/>
          </a:p>
          <a:p>
            <a:r>
              <a:rPr lang="tr-TR" sz="1200" dirty="0" smtClean="0"/>
              <a:t>Öğrenciler, göçlerle ilgili kısa video hazırlayarak bunu kişisel bloglarında(kidblog) ta yayınlayacaklar.</a:t>
            </a:r>
            <a:endParaRPr lang="en-US" sz="1200" dirty="0" smtClean="0"/>
          </a:p>
          <a:p>
            <a:r>
              <a:rPr lang="tr-TR" sz="1100" b="1" dirty="0" smtClean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396578" y="3048000"/>
            <a:ext cx="569321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b="1" dirty="0" smtClean="0"/>
              <a:t>Art</a:t>
            </a:r>
          </a:p>
          <a:p>
            <a:r>
              <a:rPr lang="en-US" sz="1200" dirty="0" smtClean="0"/>
              <a:t>Bu </a:t>
            </a:r>
            <a:r>
              <a:rPr lang="en-US" sz="1200" dirty="0" err="1" smtClean="0"/>
              <a:t>ünitede</a:t>
            </a:r>
            <a:r>
              <a:rPr lang="en-US" sz="1200" dirty="0" smtClean="0"/>
              <a:t> </a:t>
            </a:r>
            <a:r>
              <a:rPr lang="en-US" sz="1200" dirty="0" err="1" smtClean="0"/>
              <a:t>Picasso'nun</a:t>
            </a:r>
            <a:r>
              <a:rPr lang="en-US" sz="1200" dirty="0" smtClean="0"/>
              <a:t> </a:t>
            </a:r>
            <a:r>
              <a:rPr lang="en-US" sz="1200" dirty="0" err="1" smtClean="0"/>
              <a:t>ünlü</a:t>
            </a:r>
            <a:r>
              <a:rPr lang="tr-TR" sz="1200" dirty="0" smtClean="0"/>
              <a:t> tablosu</a:t>
            </a:r>
            <a:r>
              <a:rPr lang="en-US" sz="1200" dirty="0" smtClean="0"/>
              <a:t> </a:t>
            </a:r>
            <a:r>
              <a:rPr lang="tr-TR" sz="1200" dirty="0" smtClean="0"/>
              <a:t>“</a:t>
            </a:r>
            <a:r>
              <a:rPr lang="en-US" sz="1200" dirty="0" smtClean="0"/>
              <a:t>Guernica</a:t>
            </a:r>
            <a:r>
              <a:rPr lang="tr-TR" sz="1200" dirty="0" smtClean="0"/>
              <a:t>”</a:t>
            </a:r>
            <a:r>
              <a:rPr lang="en-US" sz="1200" dirty="0" smtClean="0"/>
              <a:t> </a:t>
            </a:r>
            <a:r>
              <a:rPr lang="en-US" sz="1200" dirty="0" err="1" smtClean="0"/>
              <a:t>üzerinde</a:t>
            </a:r>
            <a:r>
              <a:rPr lang="en-US" sz="1200" dirty="0" smtClean="0"/>
              <a:t> </a:t>
            </a:r>
            <a:r>
              <a:rPr lang="en-US" sz="1200" dirty="0" err="1" smtClean="0"/>
              <a:t>durulur.Picasso</a:t>
            </a:r>
            <a:r>
              <a:rPr lang="en-US" sz="1200" dirty="0" smtClean="0"/>
              <a:t> </a:t>
            </a:r>
            <a:r>
              <a:rPr lang="en-US" sz="1200" dirty="0" err="1" smtClean="0"/>
              <a:t>ve</a:t>
            </a:r>
            <a:r>
              <a:rPr lang="en-US" sz="1200" dirty="0" smtClean="0"/>
              <a:t> </a:t>
            </a:r>
            <a:r>
              <a:rPr lang="en-US" sz="1200" dirty="0" err="1" smtClean="0"/>
              <a:t>resim</a:t>
            </a:r>
            <a:r>
              <a:rPr lang="en-US" sz="1200" dirty="0" smtClean="0"/>
              <a:t> </a:t>
            </a:r>
            <a:r>
              <a:rPr lang="en-US" sz="1200" dirty="0" err="1" smtClean="0"/>
              <a:t>çalışmaları</a:t>
            </a:r>
            <a:r>
              <a:rPr lang="en-US" sz="1200" dirty="0" smtClean="0"/>
              <a:t> </a:t>
            </a:r>
            <a:r>
              <a:rPr lang="en-US" sz="1200" dirty="0" err="1" smtClean="0"/>
              <a:t>hakkında</a:t>
            </a:r>
            <a:r>
              <a:rPr lang="en-US" sz="1200" dirty="0" smtClean="0"/>
              <a:t> </a:t>
            </a:r>
            <a:r>
              <a:rPr lang="en-US" sz="1200" dirty="0" err="1" smtClean="0"/>
              <a:t>bilgi</a:t>
            </a:r>
            <a:r>
              <a:rPr lang="en-US" sz="1200" dirty="0" smtClean="0"/>
              <a:t> </a:t>
            </a:r>
            <a:r>
              <a:rPr lang="en-US" sz="1200" dirty="0" err="1" smtClean="0"/>
              <a:t>edinilir.Öğrencilerden</a:t>
            </a:r>
            <a:r>
              <a:rPr lang="en-US" sz="1200" dirty="0" smtClean="0"/>
              <a:t> </a:t>
            </a:r>
            <a:r>
              <a:rPr lang="en-US" sz="1200" dirty="0" err="1" smtClean="0"/>
              <a:t>Picasso'nun</a:t>
            </a:r>
            <a:r>
              <a:rPr lang="en-US" sz="1200" dirty="0" smtClean="0"/>
              <a:t> </a:t>
            </a:r>
            <a:r>
              <a:rPr lang="en-US" sz="1200" dirty="0" err="1" smtClean="0"/>
              <a:t>resim</a:t>
            </a:r>
            <a:r>
              <a:rPr lang="en-US" sz="1200" dirty="0" smtClean="0"/>
              <a:t> </a:t>
            </a:r>
            <a:r>
              <a:rPr lang="en-US" sz="1200" dirty="0" err="1" smtClean="0"/>
              <a:t>tarzını</a:t>
            </a:r>
            <a:r>
              <a:rPr lang="en-US" sz="1200" dirty="0" smtClean="0"/>
              <a:t> </a:t>
            </a:r>
            <a:r>
              <a:rPr lang="en-US" sz="1200" dirty="0" err="1" smtClean="0"/>
              <a:t>göz</a:t>
            </a:r>
            <a:r>
              <a:rPr lang="en-US" sz="1200" dirty="0" smtClean="0"/>
              <a:t> </a:t>
            </a:r>
            <a:r>
              <a:rPr lang="en-US" sz="1200" dirty="0" err="1" smtClean="0"/>
              <a:t>önünde</a:t>
            </a:r>
            <a:r>
              <a:rPr lang="en-US" sz="1200" dirty="0" smtClean="0"/>
              <a:t> </a:t>
            </a:r>
            <a:r>
              <a:rPr lang="en-US" sz="1200" dirty="0" err="1" smtClean="0"/>
              <a:t>bulundurarak</a:t>
            </a:r>
            <a:r>
              <a:rPr lang="en-US" sz="1200" dirty="0" smtClean="0"/>
              <a:t> </a:t>
            </a:r>
            <a:r>
              <a:rPr lang="en-US" sz="1200" dirty="0" err="1" smtClean="0"/>
              <a:t>kendilerinin</a:t>
            </a:r>
            <a:r>
              <a:rPr lang="en-US" sz="1200" dirty="0" smtClean="0"/>
              <a:t> de </a:t>
            </a:r>
            <a:r>
              <a:rPr lang="en-US" sz="1200" dirty="0" err="1" smtClean="0"/>
              <a:t>bir</a:t>
            </a:r>
            <a:r>
              <a:rPr lang="en-US" sz="1200" dirty="0" smtClean="0"/>
              <a:t> </a:t>
            </a:r>
            <a:r>
              <a:rPr lang="en-US" sz="1200" dirty="0" err="1" smtClean="0"/>
              <a:t>savaş</a:t>
            </a:r>
            <a:r>
              <a:rPr lang="en-US" sz="1200" dirty="0" smtClean="0"/>
              <a:t> </a:t>
            </a:r>
            <a:r>
              <a:rPr lang="en-US" sz="1200" dirty="0" err="1" smtClean="0"/>
              <a:t>resmi</a:t>
            </a:r>
            <a:r>
              <a:rPr lang="en-US" sz="1200" dirty="0" smtClean="0"/>
              <a:t> </a:t>
            </a:r>
            <a:r>
              <a:rPr lang="en-US" sz="1200" dirty="0" err="1" smtClean="0"/>
              <a:t>yapmaları</a:t>
            </a:r>
            <a:r>
              <a:rPr lang="en-US" sz="1200" dirty="0" smtClean="0"/>
              <a:t> </a:t>
            </a:r>
            <a:r>
              <a:rPr lang="en-US" sz="1200" dirty="0" err="1" smtClean="0"/>
              <a:t>istenir</a:t>
            </a:r>
            <a:r>
              <a:rPr lang="en-US" sz="1200" dirty="0" smtClean="0"/>
              <a:t>.</a:t>
            </a:r>
          </a:p>
          <a:p>
            <a:endParaRPr lang="tr-TR" sz="1100" dirty="0"/>
          </a:p>
          <a:p>
            <a:pPr marL="171450" indent="-171450">
              <a:buFont typeface="Arial" pitchFamily="34" charset="0"/>
              <a:buChar char="•"/>
            </a:pPr>
            <a:endParaRPr lang="tr-TR" sz="1100" dirty="0" smtClean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81" y="30480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93" y="38862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14176" y="4114800"/>
            <a:ext cx="569321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b="1" dirty="0" smtClean="0"/>
              <a:t>Library</a:t>
            </a:r>
            <a:endParaRPr lang="en-US" sz="1200" b="1" dirty="0" smtClean="0"/>
          </a:p>
          <a:p>
            <a:r>
              <a:rPr lang="tr-TR" sz="1200" dirty="0" smtClean="0"/>
              <a:t>Bu yıl kütüphanede yapılacaklar:</a:t>
            </a: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 </a:t>
            </a:r>
            <a:r>
              <a:rPr lang="tr-TR" sz="1200" dirty="0" smtClean="0"/>
              <a:t>Kitap ödünç  alıp/ değiştirme</a:t>
            </a:r>
          </a:p>
          <a:p>
            <a:pPr>
              <a:buFont typeface="Arial" pitchFamily="34" charset="0"/>
              <a:buChar char="•"/>
            </a:pPr>
            <a:r>
              <a:rPr lang="tr-TR" sz="1200" dirty="0" smtClean="0"/>
              <a:t>Bağımsız okuma etkinlikleri</a:t>
            </a: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 </a:t>
            </a:r>
            <a:r>
              <a:rPr lang="tr-TR" sz="1200" dirty="0"/>
              <a:t>S</a:t>
            </a:r>
            <a:r>
              <a:rPr lang="tr-TR" sz="1200" dirty="0" smtClean="0"/>
              <a:t>ınıftaki bir başka kişiyle ortak okuma</a:t>
            </a:r>
          </a:p>
          <a:p>
            <a:pPr>
              <a:buFont typeface="Arial" pitchFamily="34" charset="0"/>
              <a:buChar char="•"/>
            </a:pPr>
            <a:r>
              <a:rPr lang="tr-TR" sz="1200" dirty="0" smtClean="0"/>
              <a:t>Bağımsız araştırma/sorgulama aktiiviteleriyle çalışmalarını tamamlama</a:t>
            </a: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tr-TR" sz="1200" dirty="0" smtClean="0"/>
              <a:t>Kaynaklardan alıntı yapmayı öğrenme.</a:t>
            </a:r>
          </a:p>
          <a:p>
            <a:pPr>
              <a:buFont typeface="Arial" pitchFamily="34" charset="0"/>
              <a:buChar char="•"/>
            </a:pPr>
            <a:r>
              <a:rPr lang="tr-TR" sz="1200" dirty="0"/>
              <a:t>Y</a:t>
            </a:r>
            <a:r>
              <a:rPr lang="tr-TR" sz="1200" dirty="0" smtClean="0"/>
              <a:t>ıl içerisinde farklı aktiviteler de olacak, bununla birlikte bu yıl kütüphaneyi tam bir kaynak olarak kullanabilme üzerinde duracağız.</a:t>
            </a:r>
            <a:endParaRPr lang="en-US" sz="1200" dirty="0" smtClean="0"/>
          </a:p>
          <a:p>
            <a:endParaRPr lang="tr-TR" sz="1100" dirty="0"/>
          </a:p>
          <a:p>
            <a:pPr marL="171450" indent="-171450"/>
            <a:endParaRPr lang="tr-TR" sz="1100" dirty="0" smtClean="0"/>
          </a:p>
        </p:txBody>
      </p:sp>
    </p:spTree>
    <p:extLst>
      <p:ext uri="{BB962C8B-B14F-4D97-AF65-F5344CB8AC3E}">
        <p14:creationId xmlns:p14="http://schemas.microsoft.com/office/powerpoint/2010/main" val="7988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363</Words>
  <Application>Microsoft Office PowerPoint</Application>
  <PresentationFormat>A4 Paper (210x297 mm)</PresentationFormat>
  <Paragraphs>56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Bilkent-TC16</cp:lastModifiedBy>
  <cp:revision>72</cp:revision>
  <dcterms:created xsi:type="dcterms:W3CDTF">2006-08-16T00:00:00Z</dcterms:created>
  <dcterms:modified xsi:type="dcterms:W3CDTF">2014-10-25T05:45:11Z</dcterms:modified>
</cp:coreProperties>
</file>