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08775" cy="98361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64" y="6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7136" cy="4918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0087" y="0"/>
            <a:ext cx="2907136" cy="4918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E4336-BE02-4126-BFB7-DEE4313803FA}" type="datetimeFigureOut">
              <a:rPr lang="tr-TR" smtClean="0"/>
              <a:pPr/>
              <a:t>09.09.2014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78038" y="738188"/>
            <a:ext cx="2552700" cy="3687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0878" y="4672171"/>
            <a:ext cx="5367020" cy="44262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42635"/>
            <a:ext cx="2907136" cy="4918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0087" y="9342635"/>
            <a:ext cx="2907136" cy="4918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2FFD9-DD88-4722-A847-38A0C964FDC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47037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2FFD9-DD88-4722-A847-38A0C964FDCA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084761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31"/>
          <p:cNvSpPr>
            <a:spLocks noChangeArrowheads="1"/>
          </p:cNvSpPr>
          <p:nvPr/>
        </p:nvSpPr>
        <p:spPr bwMode="auto">
          <a:xfrm>
            <a:off x="339302" y="2522413"/>
            <a:ext cx="2670832" cy="1531814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4" name="Rectangle 33"/>
          <p:cNvSpPr>
            <a:spLocks noChangeArrowheads="1"/>
          </p:cNvSpPr>
          <p:nvPr/>
        </p:nvSpPr>
        <p:spPr bwMode="auto">
          <a:xfrm>
            <a:off x="348834" y="1692270"/>
            <a:ext cx="6154737" cy="24606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 dirty="0"/>
          </a:p>
        </p:txBody>
      </p:sp>
      <p:pic>
        <p:nvPicPr>
          <p:cNvPr id="1059" name="Picture 3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062" y="542150"/>
            <a:ext cx="1112421" cy="11017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6225" y="1668867"/>
            <a:ext cx="2543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Grade 5 Unit </a:t>
            </a:r>
            <a:r>
              <a:rPr lang="en-US" sz="1200" b="1" smtClean="0">
                <a:solidFill>
                  <a:schemeClr val="bg1"/>
                </a:solidFill>
              </a:rPr>
              <a:t>of Inquiry; Unit 1</a:t>
            </a:r>
            <a:endParaRPr lang="tr-TR" sz="1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67200" y="1684193"/>
            <a:ext cx="23240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September/October; 4 weeks</a:t>
            </a:r>
            <a:endParaRPr lang="tr-TR" sz="1200" b="1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69975" y="622427"/>
            <a:ext cx="434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+mj-lt"/>
              </a:rPr>
              <a:t>Who We Are</a:t>
            </a:r>
            <a:endParaRPr lang="tr-TR" sz="32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0726" y="2057400"/>
            <a:ext cx="628056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Central Idea</a:t>
            </a:r>
            <a:r>
              <a:rPr lang="en-US" sz="1400" b="1" dirty="0" smtClean="0"/>
              <a:t>: </a:t>
            </a:r>
            <a:r>
              <a:rPr lang="en-US" sz="1400" dirty="0" smtClean="0"/>
              <a:t>The effective interactions between human body systems contribute to health and survival.</a:t>
            </a:r>
          </a:p>
          <a:p>
            <a:r>
              <a:rPr lang="en-GB" sz="1400" dirty="0" smtClean="0"/>
              <a:t>. </a:t>
            </a:r>
            <a:endParaRPr lang="en-US" sz="1400" dirty="0"/>
          </a:p>
          <a:p>
            <a:r>
              <a:rPr lang="en-US" sz="1400" b="1" dirty="0" smtClean="0"/>
              <a:t> </a:t>
            </a:r>
            <a:endParaRPr lang="tr-TR" sz="1400" dirty="0"/>
          </a:p>
          <a:p>
            <a:endParaRPr lang="tr-TR" dirty="0"/>
          </a:p>
        </p:txBody>
      </p:sp>
      <p:sp>
        <p:nvSpPr>
          <p:cNvPr id="8" name="Rectangle 7"/>
          <p:cNvSpPr/>
          <p:nvPr/>
        </p:nvSpPr>
        <p:spPr>
          <a:xfrm>
            <a:off x="387378" y="2642175"/>
            <a:ext cx="303405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88290" algn="l"/>
                <a:tab pos="575945" algn="l"/>
                <a:tab pos="864235" algn="l"/>
                <a:tab pos="1151890" algn="l"/>
              </a:tabLst>
            </a:pPr>
            <a:r>
              <a:rPr lang="en-GB" sz="1200" b="1" dirty="0" smtClean="0">
                <a:ea typeface="Times New Roman"/>
              </a:rPr>
              <a:t>Lines </a:t>
            </a:r>
            <a:r>
              <a:rPr lang="en-GB" sz="1200" b="1" dirty="0">
                <a:ea typeface="Times New Roman"/>
              </a:rPr>
              <a:t>of Inquiry</a:t>
            </a:r>
            <a:r>
              <a:rPr lang="en-GB" sz="1200" b="1" dirty="0" smtClean="0">
                <a:ea typeface="Times New Roman"/>
              </a:rPr>
              <a:t>:</a:t>
            </a:r>
            <a:endParaRPr lang="tr-TR" sz="1200" b="1" dirty="0" smtClean="0">
              <a:ea typeface="Times New Roman"/>
            </a:endParaRPr>
          </a:p>
          <a:p>
            <a:pPr lvl="0"/>
            <a:r>
              <a:rPr lang="en-US" sz="1200" dirty="0" smtClean="0"/>
              <a:t>Body systems and how they work (function)</a:t>
            </a:r>
          </a:p>
          <a:p>
            <a:pPr lvl="0"/>
            <a:r>
              <a:rPr lang="en-US" sz="1200" dirty="0" smtClean="0"/>
              <a:t>How body systems are interdependent (connection)</a:t>
            </a:r>
          </a:p>
          <a:p>
            <a:pPr lvl="0"/>
            <a:r>
              <a:rPr lang="en-US" sz="1200" dirty="0" smtClean="0"/>
              <a:t>Impact of lifestyle choices on the body (causation)</a:t>
            </a:r>
          </a:p>
          <a:p>
            <a:pPr algn="ctr">
              <a:tabLst>
                <a:tab pos="288290" algn="l"/>
                <a:tab pos="575945" algn="l"/>
                <a:tab pos="864235" algn="l"/>
                <a:tab pos="1151890" algn="l"/>
              </a:tabLst>
            </a:pPr>
            <a:endParaRPr lang="tr-TR" sz="1200" b="1" dirty="0">
              <a:ea typeface="Times New Roman"/>
            </a:endParaRPr>
          </a:p>
          <a:p>
            <a:pPr lvl="0">
              <a:buFont typeface="Arial" pitchFamily="34" charset="0"/>
              <a:buChar char="•"/>
            </a:pPr>
            <a:endParaRPr lang="tr-TR" sz="1200" dirty="0">
              <a:effectLst/>
              <a:ea typeface="Times New Roman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339301" y="1945866"/>
            <a:ext cx="616427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04" y="4191000"/>
            <a:ext cx="6164263" cy="4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299270" y="2666762"/>
            <a:ext cx="3261896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Teacher Questions</a:t>
            </a:r>
          </a:p>
          <a:p>
            <a:r>
              <a:rPr lang="en-US" sz="1100" dirty="0" smtClean="0"/>
              <a:t>What is a body system? (form)</a:t>
            </a:r>
          </a:p>
          <a:p>
            <a:r>
              <a:rPr lang="en-US" sz="1100" dirty="0" smtClean="0"/>
              <a:t>How does it function? (function)</a:t>
            </a:r>
          </a:p>
          <a:p>
            <a:r>
              <a:rPr lang="en-US" sz="1100" dirty="0" smtClean="0"/>
              <a:t>How are body systems interdependent upon each other? (connection)</a:t>
            </a:r>
          </a:p>
          <a:p>
            <a:r>
              <a:rPr lang="en-US" sz="1100" dirty="0" smtClean="0"/>
              <a:t>Why are lifestyle choices important? (causation)</a:t>
            </a:r>
          </a:p>
          <a:p>
            <a:pPr>
              <a:spcAft>
                <a:spcPts val="0"/>
              </a:spcAft>
            </a:pPr>
            <a:endParaRPr lang="en-GB" sz="1100" dirty="0" smtClean="0">
              <a:ea typeface="Times New Roman"/>
            </a:endParaRPr>
          </a:p>
          <a:p>
            <a:endParaRPr lang="en-US" sz="900" dirty="0" smtClean="0"/>
          </a:p>
          <a:p>
            <a:endParaRPr lang="en-US" sz="1100" dirty="0"/>
          </a:p>
          <a:p>
            <a:endParaRPr lang="tr-TR" sz="1100" dirty="0"/>
          </a:p>
        </p:txBody>
      </p:sp>
      <p:sp>
        <p:nvSpPr>
          <p:cNvPr id="16" name="Rectangle 15"/>
          <p:cNvSpPr/>
          <p:nvPr/>
        </p:nvSpPr>
        <p:spPr>
          <a:xfrm>
            <a:off x="417504" y="4419600"/>
            <a:ext cx="616426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Language outcomes</a:t>
            </a:r>
            <a:endParaRPr lang="tr-TR" sz="1100" dirty="0"/>
          </a:p>
          <a:p>
            <a:r>
              <a:rPr lang="en-US" sz="1100" dirty="0"/>
              <a:t> 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GB" sz="1100" dirty="0" smtClean="0"/>
              <a:t>Recognises and discusses the purpose of text features and how these frame meaning, e.g. layout favours some information implying importance.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100" dirty="0" smtClean="0"/>
              <a:t> </a:t>
            </a:r>
            <a:r>
              <a:rPr lang="en-GB" sz="1100" dirty="0" smtClean="0"/>
              <a:t>Composes spoken texts using most text structures and features appropriately in planned situations.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sz="1100" dirty="0" smtClean="0"/>
              <a:t>Identifying the main idea(s) citing supporting detail</a:t>
            </a:r>
            <a:endParaRPr lang="en-US" sz="1100" dirty="0" smtClean="0"/>
          </a:p>
          <a:p>
            <a:pPr>
              <a:buFont typeface="Arial" pitchFamily="34" charset="0"/>
              <a:buChar char="•"/>
            </a:pPr>
            <a:r>
              <a:rPr lang="en-GB" sz="1100" dirty="0" smtClean="0"/>
              <a:t>    Composes texts by finding, recording and organising information appropriate to purpose.</a:t>
            </a:r>
            <a:endParaRPr lang="en-US" sz="1100" dirty="0" smtClean="0"/>
          </a:p>
          <a:p>
            <a:r>
              <a:rPr lang="en-GB" sz="1100" b="1" dirty="0" smtClean="0"/>
              <a:t> </a:t>
            </a:r>
            <a:r>
              <a:rPr lang="en-GB" sz="1100" dirty="0" smtClean="0"/>
              <a:t>Includes essential information and brief elaboration or description.</a:t>
            </a:r>
            <a:endParaRPr lang="tr-TR" sz="1100" dirty="0"/>
          </a:p>
        </p:txBody>
      </p:sp>
      <p:pic>
        <p:nvPicPr>
          <p:cNvPr id="29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39" y="6867524"/>
            <a:ext cx="6164263" cy="4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450039" y="7086600"/>
            <a:ext cx="613172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b="1" dirty="0" smtClean="0"/>
              <a:t>Mathematics Outcomes</a:t>
            </a:r>
            <a:endParaRPr lang="en-US" sz="1100" b="1" dirty="0" smtClean="0"/>
          </a:p>
          <a:p>
            <a:endParaRPr lang="tr-TR" sz="1100" b="1" dirty="0" smtClean="0"/>
          </a:p>
          <a:p>
            <a:r>
              <a:rPr lang="en-US" sz="1100" dirty="0" smtClean="0"/>
              <a:t>Measurement:  Understands and shows that the accuracy of measurements depends on the situation and the precision of the tools used</a:t>
            </a:r>
          </a:p>
          <a:p>
            <a:r>
              <a:rPr lang="en-US" sz="1100" dirty="0" smtClean="0"/>
              <a:t>Number: Understands and can demonstrate that the  base 10 place value system extends infinitely in two directions.</a:t>
            </a:r>
          </a:p>
          <a:p>
            <a:r>
              <a:rPr lang="en-US" sz="1100" dirty="0" smtClean="0"/>
              <a:t>Data handling: can gather data and show that it can be presented effectively for valid interpretation and communication.</a:t>
            </a:r>
          </a:p>
          <a:p>
            <a:endParaRPr lang="en-US" sz="1100" dirty="0"/>
          </a:p>
          <a:p>
            <a:pPr marL="171450" indent="-171450">
              <a:buFont typeface="Arial" pitchFamily="34" charset="0"/>
              <a:buChar char="•"/>
            </a:pPr>
            <a:endParaRPr lang="tr-TR" sz="1100" b="1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What is a body system? (form)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How does it function? (function)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How are body systems interdependent upon each other? (connection)</a:t>
            </a:r>
            <a:endParaRPr kumimoji="0" lang="en-U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Why are lifestyle choices important? (causation)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45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81" y="533400"/>
            <a:ext cx="6164263" cy="4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14176" y="685800"/>
            <a:ext cx="585802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P</a:t>
            </a:r>
            <a:r>
              <a:rPr lang="tr-TR" sz="1100" b="1" dirty="0" smtClean="0"/>
              <a:t>hysical Education</a:t>
            </a:r>
            <a:r>
              <a:rPr lang="en-US" sz="1100" b="1" dirty="0" smtClean="0"/>
              <a:t> </a:t>
            </a:r>
          </a:p>
          <a:p>
            <a:r>
              <a:rPr lang="en-US" sz="1100" dirty="0" smtClean="0"/>
              <a:t>Beep tests: </a:t>
            </a:r>
          </a:p>
          <a:p>
            <a:r>
              <a:rPr lang="en-US" sz="1100" dirty="0" smtClean="0"/>
              <a:t>looking at fitness levels of the body and how they can be improved.</a:t>
            </a:r>
          </a:p>
          <a:p>
            <a:endParaRPr lang="tr-TR" sz="1100" dirty="0" smtClean="0"/>
          </a:p>
          <a:p>
            <a:pPr marL="171450" indent="-171450"/>
            <a:endParaRPr lang="tr-TR" sz="11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326580" y="1600200"/>
            <a:ext cx="619907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Music</a:t>
            </a:r>
          </a:p>
          <a:p>
            <a:r>
              <a:rPr lang="en-US" sz="1200" dirty="0" smtClean="0"/>
              <a:t>Students will learn musical elements to help them understand how can they use the elements to create a piece of music.</a:t>
            </a:r>
            <a:r>
              <a:rPr lang="tr-TR" sz="1200" smtClean="0"/>
              <a:t> </a:t>
            </a:r>
            <a:endParaRPr lang="en-US" sz="1200" b="1" dirty="0" smtClean="0"/>
          </a:p>
          <a:p>
            <a:r>
              <a:rPr lang="en-US" sz="1100" b="1" dirty="0" smtClean="0"/>
              <a:t> </a:t>
            </a:r>
            <a:endParaRPr lang="tr-TR" sz="1100" dirty="0"/>
          </a:p>
          <a:p>
            <a:pPr marL="171450" indent="-171450"/>
            <a:endParaRPr lang="tr-TR" sz="1100" dirty="0" smtClean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02" y="2239926"/>
            <a:ext cx="6164263" cy="4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6164263" cy="4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344302" y="2286000"/>
            <a:ext cx="616426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I</a:t>
            </a:r>
            <a:r>
              <a:rPr lang="tr-TR" sz="1100" b="1" dirty="0" smtClean="0"/>
              <a:t>nformation Technolog</a:t>
            </a:r>
            <a:r>
              <a:rPr lang="en-US" sz="1100" b="1" dirty="0" smtClean="0"/>
              <a:t>y</a:t>
            </a:r>
          </a:p>
          <a:p>
            <a:endParaRPr lang="en-US" sz="1100" b="1" dirty="0" smtClean="0"/>
          </a:p>
          <a:p>
            <a:r>
              <a:rPr lang="en-US" sz="1100" dirty="0" smtClean="0"/>
              <a:t>Create and enable group collaborations using WIKI for body systems</a:t>
            </a:r>
            <a:r>
              <a:rPr lang="tr-TR" sz="1100" dirty="0" smtClean="0"/>
              <a:t> </a:t>
            </a:r>
          </a:p>
          <a:p>
            <a:r>
              <a:rPr lang="tr-TR" sz="1100" b="1" dirty="0" smtClean="0"/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396578" y="3276600"/>
            <a:ext cx="56932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b="1" dirty="0" smtClean="0"/>
              <a:t>Art</a:t>
            </a:r>
          </a:p>
          <a:p>
            <a:r>
              <a:rPr lang="en-US" sz="1100" dirty="0" smtClean="0"/>
              <a:t>In this unit, students learn about how to depict anatomy in drawing. They draw with pencils and crayons.</a:t>
            </a:r>
          </a:p>
          <a:p>
            <a:endParaRPr lang="tr-TR" sz="1100" dirty="0"/>
          </a:p>
          <a:p>
            <a:pPr marL="171450" indent="-171450">
              <a:buFont typeface="Arial" pitchFamily="34" charset="0"/>
              <a:buChar char="•"/>
            </a:pPr>
            <a:endParaRPr lang="tr-TR" sz="1100" dirty="0" smtClean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81" y="3048000"/>
            <a:ext cx="6164263" cy="4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393" y="3886200"/>
            <a:ext cx="6164263" cy="4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314176" y="4114800"/>
            <a:ext cx="5693219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b="1" dirty="0" smtClean="0"/>
              <a:t>Library</a:t>
            </a:r>
            <a:endParaRPr lang="en-US" sz="1200" b="1" dirty="0" smtClean="0"/>
          </a:p>
          <a:p>
            <a:r>
              <a:rPr lang="en-US" sz="1200" dirty="0" smtClean="0"/>
              <a:t>This year the library will be used for the following: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 borrow/change books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 Independent reading activities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Shared reading with another person from the class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Independent research/Inquiry activities complete their work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Learning how to cite sources</a:t>
            </a:r>
          </a:p>
          <a:p>
            <a:r>
              <a:rPr lang="en-US" sz="1200" dirty="0" smtClean="0"/>
              <a:t>There will be other activities during the year, however the emphasis this year is upon using the Library as a complete resource.</a:t>
            </a:r>
            <a:endParaRPr lang="en-US" sz="1200" b="1" dirty="0" smtClean="0"/>
          </a:p>
          <a:p>
            <a:endParaRPr lang="tr-TR" sz="1100" dirty="0"/>
          </a:p>
          <a:p>
            <a:pPr marL="171450" indent="-171450"/>
            <a:endParaRPr lang="tr-TR" sz="1100" dirty="0" smtClean="0"/>
          </a:p>
        </p:txBody>
      </p:sp>
    </p:spTree>
    <p:extLst>
      <p:ext uri="{BB962C8B-B14F-4D97-AF65-F5344CB8AC3E}">
        <p14:creationId xmlns="" xmlns:p14="http://schemas.microsoft.com/office/powerpoint/2010/main" val="79884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353</Words>
  <Application>Microsoft Office PowerPoint</Application>
  <PresentationFormat>A4 Paper (210x297 mm)</PresentationFormat>
  <Paragraphs>54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Cem</cp:lastModifiedBy>
  <cp:revision>52</cp:revision>
  <dcterms:created xsi:type="dcterms:W3CDTF">2006-08-16T00:00:00Z</dcterms:created>
  <dcterms:modified xsi:type="dcterms:W3CDTF">2014-09-09T12:03:01Z</dcterms:modified>
</cp:coreProperties>
</file>