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08775" cy="9836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52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0087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4336-BE02-4126-BFB7-DEE4313803FA}" type="datetimeFigureOut">
              <a:rPr lang="tr-TR" smtClean="0"/>
              <a:pPr/>
              <a:t>12.09.2014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738188"/>
            <a:ext cx="2552700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0878" y="4672171"/>
            <a:ext cx="5367020" cy="44262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0087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2FFD9-DD88-4722-A847-38A0C964FD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3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2FFD9-DD88-4722-A847-38A0C964FDCA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76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31"/>
          <p:cNvSpPr>
            <a:spLocks noChangeArrowheads="1"/>
          </p:cNvSpPr>
          <p:nvPr/>
        </p:nvSpPr>
        <p:spPr bwMode="auto">
          <a:xfrm>
            <a:off x="339302" y="2522413"/>
            <a:ext cx="2670832" cy="1531814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348834" y="1692270"/>
            <a:ext cx="6154737" cy="2460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062" y="542150"/>
            <a:ext cx="1112421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6225" y="1668867"/>
            <a:ext cx="2543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</a:rPr>
              <a:t>5. Sınıf Sorgulama Ünitesi: Ünite 1</a:t>
            </a:r>
            <a:endParaRPr lang="tr-TR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684193"/>
            <a:ext cx="2324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</a:rPr>
              <a:t>                          Eylül/Ekim</a:t>
            </a:r>
            <a:r>
              <a:rPr lang="en-US" sz="1200" b="1" dirty="0" smtClean="0">
                <a:solidFill>
                  <a:schemeClr val="bg1"/>
                </a:solidFill>
              </a:rPr>
              <a:t>; 4 </a:t>
            </a:r>
            <a:r>
              <a:rPr lang="tr-TR" sz="1200" b="1" dirty="0" smtClean="0">
                <a:solidFill>
                  <a:schemeClr val="bg1"/>
                </a:solidFill>
              </a:rPr>
              <a:t>Hafta</a:t>
            </a:r>
            <a:endParaRPr lang="tr-TR" sz="12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9975" y="622427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</a:rPr>
              <a:t>Kim </a:t>
            </a:r>
            <a:r>
              <a:rPr lang="en-US" sz="3200" b="1" dirty="0" err="1" smtClean="0">
                <a:solidFill>
                  <a:schemeClr val="tx2"/>
                </a:solidFill>
                <a:latin typeface="+mj-lt"/>
              </a:rPr>
              <a:t>Oldu</a:t>
            </a:r>
            <a:r>
              <a:rPr lang="tr-TR" sz="3200" b="1" dirty="0" smtClean="0">
                <a:solidFill>
                  <a:schemeClr val="tx2"/>
                </a:solidFill>
                <a:latin typeface="+mj-lt"/>
              </a:rPr>
              <a:t>ğumuz</a:t>
            </a:r>
            <a:endParaRPr lang="tr-TR" sz="3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726" y="2057400"/>
            <a:ext cx="62805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/>
              <a:t>Ana Fikir</a:t>
            </a:r>
            <a:r>
              <a:rPr lang="en-US" sz="1400" b="1" dirty="0" smtClean="0"/>
              <a:t>: </a:t>
            </a:r>
            <a:r>
              <a:rPr lang="tr-TR" sz="1400" dirty="0" smtClean="0"/>
              <a:t>Vücut sistemlerimiz arasındaki  efektif etkileşimler sağlığımıza katkıda bulunur ve daha uzun yaşamamızı sağlar. </a:t>
            </a:r>
            <a:endParaRPr lang="en-US" sz="1400" dirty="0" smtClean="0"/>
          </a:p>
          <a:p>
            <a:r>
              <a:rPr lang="en-GB" sz="1400" dirty="0" smtClean="0"/>
              <a:t>. </a:t>
            </a:r>
            <a:endParaRPr lang="en-US" sz="1400" dirty="0"/>
          </a:p>
          <a:p>
            <a:r>
              <a:rPr lang="en-US" sz="1400" b="1" dirty="0" smtClean="0"/>
              <a:t> </a:t>
            </a:r>
            <a:endParaRPr lang="tr-TR" sz="1400" dirty="0"/>
          </a:p>
          <a:p>
            <a:endParaRPr lang="tr-TR" dirty="0"/>
          </a:p>
        </p:txBody>
      </p:sp>
      <p:sp>
        <p:nvSpPr>
          <p:cNvPr id="8" name="Rectangle 7"/>
          <p:cNvSpPr/>
          <p:nvPr/>
        </p:nvSpPr>
        <p:spPr>
          <a:xfrm>
            <a:off x="387378" y="2642175"/>
            <a:ext cx="30340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tr-TR" sz="1200" b="1" dirty="0" smtClean="0">
                <a:ea typeface="Times New Roman"/>
              </a:rPr>
              <a:t>Sorgulama Hatları</a:t>
            </a:r>
            <a:r>
              <a:rPr lang="en-GB" sz="1200" b="1" dirty="0" smtClean="0">
                <a:ea typeface="Times New Roman"/>
              </a:rPr>
              <a:t>:</a:t>
            </a:r>
            <a:endParaRPr lang="tr-TR" sz="1200" b="1" dirty="0" smtClean="0">
              <a:ea typeface="Times New Roman"/>
            </a:endParaRPr>
          </a:p>
          <a:p>
            <a:pPr lvl="0"/>
            <a:r>
              <a:rPr lang="tr-TR" sz="1200" smtClean="0"/>
              <a:t>Vücut </a:t>
            </a:r>
            <a:r>
              <a:rPr lang="tr-TR" sz="1200" dirty="0" smtClean="0"/>
              <a:t>sistemleri ve bu sistemlerin nasıl çalıştığı </a:t>
            </a:r>
            <a:r>
              <a:rPr lang="en-US" sz="1200" dirty="0" smtClean="0"/>
              <a:t>(</a:t>
            </a:r>
            <a:r>
              <a:rPr lang="tr-TR" sz="1200" dirty="0" smtClean="0"/>
              <a:t>işlev</a:t>
            </a:r>
            <a:r>
              <a:rPr lang="en-US" sz="1200" dirty="0" smtClean="0"/>
              <a:t>)</a:t>
            </a:r>
          </a:p>
          <a:p>
            <a:pPr lvl="0"/>
            <a:r>
              <a:rPr lang="tr-TR" sz="1200" dirty="0" smtClean="0"/>
              <a:t>Vücut sistemlerinin nasıl birbirine bağlı olduğu </a:t>
            </a:r>
            <a:r>
              <a:rPr lang="en-US" sz="1200" dirty="0" smtClean="0"/>
              <a:t>(</a:t>
            </a:r>
            <a:r>
              <a:rPr lang="tr-TR" sz="1200" dirty="0" smtClean="0"/>
              <a:t>bağlantı</a:t>
            </a:r>
            <a:r>
              <a:rPr lang="en-US" sz="1200" dirty="0" smtClean="0"/>
              <a:t>)</a:t>
            </a:r>
          </a:p>
          <a:p>
            <a:pPr lvl="0"/>
            <a:r>
              <a:rPr lang="tr-TR" sz="1200" dirty="0" smtClean="0"/>
              <a:t>Yaşam biçimi seçimimizin vücudumuza ettkisi </a:t>
            </a:r>
            <a:r>
              <a:rPr lang="en-US" sz="1200" dirty="0" smtClean="0"/>
              <a:t>(</a:t>
            </a:r>
            <a:r>
              <a:rPr lang="tr-TR" sz="1200" dirty="0" smtClean="0"/>
              <a:t>sebep-sonuç</a:t>
            </a:r>
            <a:r>
              <a:rPr lang="en-US" sz="1200" dirty="0" smtClean="0"/>
              <a:t>)</a:t>
            </a:r>
          </a:p>
          <a:p>
            <a:pPr algn="ctr">
              <a:tabLst>
                <a:tab pos="288290" algn="l"/>
                <a:tab pos="575945" algn="l"/>
                <a:tab pos="864235" algn="l"/>
                <a:tab pos="1151890" algn="l"/>
              </a:tabLst>
            </a:pPr>
            <a:endParaRPr lang="tr-TR" sz="1200" b="1" dirty="0">
              <a:ea typeface="Times New Roman"/>
            </a:endParaRPr>
          </a:p>
          <a:p>
            <a:pPr lvl="0">
              <a:buFont typeface="Arial" pitchFamily="34" charset="0"/>
              <a:buChar char="•"/>
            </a:pPr>
            <a:endParaRPr lang="tr-TR" sz="1200" dirty="0">
              <a:effectLst/>
              <a:ea typeface="Times New Roman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339301" y="1945866"/>
            <a:ext cx="616427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04" y="4191000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99270" y="2666762"/>
            <a:ext cx="326189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/>
              <a:t>Öğretmen Soruları</a:t>
            </a:r>
            <a:endParaRPr lang="en-US" sz="1200" b="1" dirty="0" smtClean="0"/>
          </a:p>
          <a:p>
            <a:r>
              <a:rPr lang="en-US" sz="1200" dirty="0" smtClean="0"/>
              <a:t>V</a:t>
            </a:r>
            <a:r>
              <a:rPr lang="tr-TR" sz="1200" dirty="0" smtClean="0"/>
              <a:t>ücut sistemi nedir </a:t>
            </a:r>
            <a:r>
              <a:rPr lang="en-US" sz="1200" dirty="0" smtClean="0"/>
              <a:t>? (</a:t>
            </a:r>
            <a:r>
              <a:rPr lang="tr-TR" sz="1200" dirty="0" smtClean="0"/>
              <a:t>Şekil</a:t>
            </a:r>
            <a:r>
              <a:rPr lang="en-US" sz="1200" dirty="0" smtClean="0"/>
              <a:t>)</a:t>
            </a:r>
          </a:p>
          <a:p>
            <a:r>
              <a:rPr lang="tr-TR" sz="1200" dirty="0" smtClean="0"/>
              <a:t>Nasıl çalışır </a:t>
            </a:r>
            <a:r>
              <a:rPr lang="en-US" sz="1200" dirty="0" smtClean="0"/>
              <a:t>? (</a:t>
            </a:r>
            <a:r>
              <a:rPr lang="tr-TR" sz="1200" dirty="0" smtClean="0"/>
              <a:t>İşlev</a:t>
            </a:r>
            <a:r>
              <a:rPr lang="en-US" sz="1200" dirty="0" smtClean="0"/>
              <a:t>)</a:t>
            </a:r>
          </a:p>
          <a:p>
            <a:r>
              <a:rPr lang="tr-TR" sz="1200" dirty="0" smtClean="0"/>
              <a:t>Vücut sistemleri nasıl birbirlerine bağlıdır</a:t>
            </a:r>
            <a:r>
              <a:rPr lang="en-US" sz="1200" dirty="0" smtClean="0"/>
              <a:t>? (</a:t>
            </a:r>
            <a:r>
              <a:rPr lang="tr-TR" sz="1200" dirty="0" smtClean="0"/>
              <a:t>bağlantı</a:t>
            </a:r>
            <a:r>
              <a:rPr lang="en-US" sz="1200" dirty="0" smtClean="0"/>
              <a:t>)</a:t>
            </a:r>
          </a:p>
          <a:p>
            <a:r>
              <a:rPr lang="tr-TR" sz="1200" dirty="0" smtClean="0"/>
              <a:t>Yaşam biçimimiz neden önemlidir </a:t>
            </a:r>
            <a:r>
              <a:rPr lang="en-US" sz="1200" dirty="0" smtClean="0"/>
              <a:t>? (</a:t>
            </a:r>
            <a:r>
              <a:rPr lang="tr-TR" sz="1200" dirty="0" smtClean="0"/>
              <a:t>sebep sonuç</a:t>
            </a:r>
            <a:r>
              <a:rPr lang="en-US" sz="1200" dirty="0" smtClean="0"/>
              <a:t>)</a:t>
            </a:r>
          </a:p>
          <a:p>
            <a:endParaRPr lang="en-US" sz="1200" b="1" dirty="0" smtClean="0"/>
          </a:p>
          <a:p>
            <a:pPr>
              <a:spcAft>
                <a:spcPts val="0"/>
              </a:spcAft>
            </a:pPr>
            <a:endParaRPr lang="en-GB" sz="1100" dirty="0" smtClean="0">
              <a:ea typeface="Times New Roman"/>
            </a:endParaRPr>
          </a:p>
          <a:p>
            <a:pPr>
              <a:spcAft>
                <a:spcPts val="0"/>
              </a:spcAft>
            </a:pPr>
            <a:endParaRPr lang="en-US" sz="1100" dirty="0" smtClean="0">
              <a:ea typeface="Times New Roman"/>
            </a:endParaRPr>
          </a:p>
          <a:p>
            <a:pPr>
              <a:buFont typeface="Arial" pitchFamily="34" charset="0"/>
              <a:buChar char="•"/>
            </a:pPr>
            <a:endParaRPr lang="en-US" sz="900" dirty="0" smtClean="0"/>
          </a:p>
          <a:p>
            <a:endParaRPr lang="en-US" sz="1100" dirty="0"/>
          </a:p>
          <a:p>
            <a:endParaRPr lang="tr-TR" sz="1100" dirty="0"/>
          </a:p>
        </p:txBody>
      </p:sp>
      <p:sp>
        <p:nvSpPr>
          <p:cNvPr id="16" name="Rectangle 15"/>
          <p:cNvSpPr/>
          <p:nvPr/>
        </p:nvSpPr>
        <p:spPr>
          <a:xfrm>
            <a:off x="417504" y="4419600"/>
            <a:ext cx="61642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dirty="0" smtClean="0"/>
              <a:t>Dil Kazanımları</a:t>
            </a:r>
            <a:endParaRPr lang="tr-TR" sz="1100" dirty="0"/>
          </a:p>
          <a:p>
            <a:r>
              <a:rPr lang="en-US" sz="1100" dirty="0"/>
              <a:t> 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tr-TR" sz="1100" dirty="0" smtClean="0"/>
              <a:t>Metin özellikerinin amacını ve  bunun anlamı</a:t>
            </a:r>
            <a:r>
              <a:rPr lang="en-US" sz="1100" dirty="0" smtClean="0"/>
              <a:t>n</a:t>
            </a:r>
            <a:r>
              <a:rPr lang="tr-TR" sz="1100" dirty="0" smtClean="0"/>
              <a:t>ın farkında olur . Örneğin: Yazı planı yazının önemini vurguayan bazı bilgiler içerir.</a:t>
            </a:r>
            <a:endParaRPr lang="en-GB" sz="1100" dirty="0" smtClean="0"/>
          </a:p>
          <a:p>
            <a:pPr marL="171450" lvl="0" indent="-171450">
              <a:buFont typeface="Arial" pitchFamily="34" charset="0"/>
              <a:buChar char="•"/>
            </a:pPr>
            <a:r>
              <a:rPr lang="tr-TR" sz="1100" dirty="0" smtClean="0"/>
              <a:t>Birçok metin yapısını  ve özeilliğini planı durumarda uygun şekilde kullanır. </a:t>
            </a:r>
            <a:endParaRPr lang="en-GB" sz="11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tr-TR" sz="1100" dirty="0" smtClean="0"/>
              <a:t>Ana fikri destekeyen </a:t>
            </a:r>
            <a:r>
              <a:rPr lang="tr-TR" sz="1100" dirty="0" smtClean="0"/>
              <a:t>detayları </a:t>
            </a:r>
            <a:r>
              <a:rPr lang="tr-TR" sz="1100" dirty="0" smtClean="0"/>
              <a:t>tanımlar/belirer.</a:t>
            </a:r>
            <a:endParaRPr lang="tr-TR" sz="1100" dirty="0"/>
          </a:p>
          <a:p>
            <a:pPr marL="171450" indent="-171450">
              <a:buFont typeface="Arial" pitchFamily="34" charset="0"/>
              <a:buChar char="•"/>
            </a:pPr>
            <a:r>
              <a:rPr lang="tr-TR" sz="1100" dirty="0" smtClean="0"/>
              <a:t>Önemli </a:t>
            </a:r>
            <a:r>
              <a:rPr lang="tr-TR" sz="1100" dirty="0"/>
              <a:t>bilgiler  ve kısa detayar ya da tanımlamalar dahil olmak üzere </a:t>
            </a:r>
            <a:endParaRPr lang="en-US" sz="1100" dirty="0"/>
          </a:p>
          <a:p>
            <a:r>
              <a:rPr lang="tr-TR" sz="1100" dirty="0" smtClean="0"/>
              <a:t>amaca uygun </a:t>
            </a:r>
            <a:r>
              <a:rPr lang="tr-TR" sz="1100" smtClean="0"/>
              <a:t>olan </a:t>
            </a:r>
            <a:r>
              <a:rPr lang="tr-TR" sz="1100" smtClean="0"/>
              <a:t>bilgileri bulur, kaydeder, </a:t>
            </a:r>
            <a:r>
              <a:rPr lang="tr-TR" sz="1100" dirty="0" smtClean="0"/>
              <a:t>ve düzenler. </a:t>
            </a:r>
            <a:endParaRPr lang="tr-TR" sz="1100" dirty="0"/>
          </a:p>
        </p:txBody>
      </p:sp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39" y="6867524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0039" y="7086600"/>
            <a:ext cx="613172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Matematik Kazanımları</a:t>
            </a:r>
            <a:endParaRPr lang="en-US" sz="1100" b="1" dirty="0" smtClean="0"/>
          </a:p>
          <a:p>
            <a:endParaRPr lang="tr-TR" sz="1100" b="1" dirty="0" smtClean="0"/>
          </a:p>
          <a:p>
            <a:r>
              <a:rPr lang="tr-TR" sz="1100" dirty="0" smtClean="0"/>
              <a:t>Ölçme</a:t>
            </a:r>
            <a:r>
              <a:rPr lang="en-US" sz="1100" dirty="0" smtClean="0"/>
              <a:t>:  </a:t>
            </a:r>
            <a:r>
              <a:rPr lang="tr-TR" sz="1100" dirty="0" smtClean="0"/>
              <a:t>Ölçmenin kesinliğini n/doğruluğunun duruma ve kullanılan araçllara bağlı olduğunu anlar.</a:t>
            </a:r>
            <a:endParaRPr lang="en-US" sz="1100" dirty="0" smtClean="0"/>
          </a:p>
          <a:p>
            <a:r>
              <a:rPr lang="tr-TR" sz="1100" dirty="0" smtClean="0"/>
              <a:t>Sayılar</a:t>
            </a:r>
            <a:r>
              <a:rPr lang="en-US" sz="1100" dirty="0" smtClean="0"/>
              <a:t>: </a:t>
            </a:r>
            <a:endParaRPr lang="tr-TR" sz="1100" dirty="0" smtClean="0"/>
          </a:p>
          <a:p>
            <a:r>
              <a:rPr lang="tr-TR" sz="1100" dirty="0" smtClean="0"/>
              <a:t>Onluk tabandaki basamaklama sisteminin her iki yöne doğru uzadığını /devam ettiğini anlar.</a:t>
            </a:r>
            <a:endParaRPr lang="en-US" sz="1100" dirty="0" smtClean="0"/>
          </a:p>
          <a:p>
            <a:r>
              <a:rPr lang="tr-TR" sz="1100" dirty="0" smtClean="0"/>
              <a:t>Geçerli bir özetleme ve iletişim için  veri toplar ve  topladığı verinin nasıl etkili bir biçimde sunulacağını gösterir.</a:t>
            </a:r>
            <a:endParaRPr lang="en-US" sz="1100" dirty="0" smtClean="0"/>
          </a:p>
          <a:p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endParaRPr lang="tr-TR" sz="1100" b="1" dirty="0"/>
          </a:p>
        </p:txBody>
      </p:sp>
    </p:spTree>
    <p:extLst>
      <p:ext uri="{BB962C8B-B14F-4D97-AF65-F5344CB8AC3E}">
        <p14:creationId xmlns:p14="http://schemas.microsoft.com/office/powerpoint/2010/main" val="1594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1" y="5334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4176" y="685800"/>
            <a:ext cx="585802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dirty="0" smtClean="0"/>
              <a:t>Beden Eğitimi</a:t>
            </a:r>
          </a:p>
          <a:p>
            <a:r>
              <a:rPr lang="en-US" sz="1100" dirty="0" smtClean="0"/>
              <a:t>Beep </a:t>
            </a:r>
            <a:r>
              <a:rPr lang="en-US" sz="1100" dirty="0" err="1" smtClean="0"/>
              <a:t>tes</a:t>
            </a:r>
            <a:r>
              <a:rPr lang="tr-TR" sz="1100" dirty="0" smtClean="0"/>
              <a:t>tleri</a:t>
            </a:r>
            <a:r>
              <a:rPr lang="en-US" sz="1100" dirty="0" smtClean="0"/>
              <a:t>: </a:t>
            </a:r>
          </a:p>
          <a:p>
            <a:r>
              <a:rPr lang="tr-TR" sz="1100" dirty="0" smtClean="0"/>
              <a:t>Vücut sağlığımız ve vücut sağlığımızı korumamız için yapılması gerekenler</a:t>
            </a:r>
            <a:r>
              <a:rPr lang="en-US" sz="1100" dirty="0" smtClean="0"/>
              <a:t>.</a:t>
            </a:r>
          </a:p>
          <a:p>
            <a:endParaRPr lang="tr-TR" sz="1100" dirty="0" smtClean="0"/>
          </a:p>
          <a:p>
            <a:pPr marL="171450" indent="-171450"/>
            <a:endParaRPr lang="tr-TR" sz="11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6580" y="1600200"/>
            <a:ext cx="619907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 smtClean="0"/>
              <a:t>Müzik</a:t>
            </a:r>
            <a:endParaRPr lang="en-US" sz="1100" b="1" dirty="0" smtClean="0"/>
          </a:p>
          <a:p>
            <a:r>
              <a:rPr lang="en-US" sz="1100" dirty="0" err="1" smtClean="0"/>
              <a:t>Öğrenciler</a:t>
            </a:r>
            <a:r>
              <a:rPr lang="en-US" sz="1100" dirty="0" smtClean="0"/>
              <a:t>, </a:t>
            </a:r>
            <a:r>
              <a:rPr lang="en-US" sz="1100" dirty="0" err="1" smtClean="0"/>
              <a:t>müzikal</a:t>
            </a:r>
            <a:r>
              <a:rPr lang="en-US" sz="1100" dirty="0" smtClean="0"/>
              <a:t> </a:t>
            </a:r>
            <a:r>
              <a:rPr lang="en-US" sz="1100" dirty="0" err="1" smtClean="0"/>
              <a:t>elemanları</a:t>
            </a:r>
            <a:r>
              <a:rPr lang="en-US" sz="1100" dirty="0" smtClean="0"/>
              <a:t> </a:t>
            </a:r>
            <a:r>
              <a:rPr lang="en-US" sz="1100" dirty="0" err="1" smtClean="0"/>
              <a:t>tanıyacak</a:t>
            </a:r>
            <a:r>
              <a:rPr lang="en-US" sz="1100" dirty="0" smtClean="0"/>
              <a:t> </a:t>
            </a:r>
            <a:r>
              <a:rPr lang="en-US" sz="1100" dirty="0" err="1" smtClean="0"/>
              <a:t>ve</a:t>
            </a:r>
            <a:r>
              <a:rPr lang="en-US" sz="1100" dirty="0" smtClean="0"/>
              <a:t> </a:t>
            </a:r>
            <a:r>
              <a:rPr lang="en-US" sz="1100" dirty="0" err="1" smtClean="0"/>
              <a:t>bu</a:t>
            </a:r>
            <a:r>
              <a:rPr lang="en-US" sz="1100" dirty="0" smtClean="0"/>
              <a:t> </a:t>
            </a:r>
            <a:r>
              <a:rPr lang="en-US" sz="1100" dirty="0" err="1" smtClean="0"/>
              <a:t>elemanları</a:t>
            </a:r>
            <a:r>
              <a:rPr lang="en-US" sz="1100" dirty="0" smtClean="0"/>
              <a:t> </a:t>
            </a:r>
            <a:r>
              <a:rPr lang="en-US" sz="1100" dirty="0" err="1" smtClean="0"/>
              <a:t>kullanarak</a:t>
            </a:r>
            <a:r>
              <a:rPr lang="en-US" sz="1100" dirty="0" smtClean="0"/>
              <a:t> </a:t>
            </a:r>
            <a:r>
              <a:rPr lang="en-US" sz="1100" dirty="0" err="1" smtClean="0"/>
              <a:t>nasıl</a:t>
            </a:r>
            <a:r>
              <a:rPr lang="en-US" sz="1100" dirty="0" smtClean="0"/>
              <a:t> </a:t>
            </a:r>
            <a:r>
              <a:rPr lang="en-US" sz="1100" dirty="0" err="1" smtClean="0"/>
              <a:t>bir</a:t>
            </a:r>
            <a:r>
              <a:rPr lang="en-US" sz="1100" dirty="0" smtClean="0"/>
              <a:t> </a:t>
            </a:r>
            <a:r>
              <a:rPr lang="en-US" sz="1100" dirty="0" err="1" smtClean="0"/>
              <a:t>müzik</a:t>
            </a:r>
            <a:r>
              <a:rPr lang="en-US" sz="1100" dirty="0" smtClean="0"/>
              <a:t> </a:t>
            </a:r>
            <a:r>
              <a:rPr lang="en-US" sz="1100" dirty="0" err="1" smtClean="0"/>
              <a:t>eseri</a:t>
            </a:r>
            <a:r>
              <a:rPr lang="en-US" sz="1100" dirty="0" smtClean="0"/>
              <a:t> </a:t>
            </a:r>
            <a:r>
              <a:rPr lang="en-US" sz="1100" dirty="0" err="1" smtClean="0"/>
              <a:t>yaratabileceklerini</a:t>
            </a:r>
            <a:r>
              <a:rPr lang="en-US" sz="1100" dirty="0" smtClean="0"/>
              <a:t> </a:t>
            </a:r>
            <a:r>
              <a:rPr lang="en-US" sz="1100" dirty="0" err="1" smtClean="0"/>
              <a:t>kavrayacaklardır</a:t>
            </a:r>
            <a:r>
              <a:rPr lang="en-US" sz="1100" dirty="0" smtClean="0"/>
              <a:t>.</a:t>
            </a:r>
            <a:endParaRPr lang="tr-TR" sz="1100" dirty="0"/>
          </a:p>
          <a:p>
            <a:pPr marL="171450" indent="-171450"/>
            <a:endParaRPr lang="tr-TR" sz="11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02" y="2239926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4302" y="2286000"/>
            <a:ext cx="616426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b="1" dirty="0" smtClean="0"/>
              <a:t>Bilgi Teknolojileri</a:t>
            </a:r>
            <a:endParaRPr lang="en-US" sz="1100" dirty="0" smtClean="0"/>
          </a:p>
          <a:p>
            <a:pPr marL="171450" indent="-171450"/>
            <a:r>
              <a:rPr lang="en-US" sz="1200" dirty="0" err="1" smtClean="0"/>
              <a:t>Gruplar</a:t>
            </a:r>
            <a:r>
              <a:rPr lang="en-US" sz="1200" dirty="0" smtClean="0"/>
              <a:t> </a:t>
            </a:r>
            <a:r>
              <a:rPr lang="tr-TR" sz="1200" dirty="0" smtClean="0"/>
              <a:t>içerisinde çalışarak, vücudumuzdaki sistemlerle ilgili WİKİ oluşturacağız.</a:t>
            </a:r>
            <a:r>
              <a:rPr lang="tr-TR" sz="1200" b="1" dirty="0" smtClean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396578" y="3200400"/>
            <a:ext cx="569321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smtClean="0"/>
              <a:t>Sanatt</a:t>
            </a:r>
            <a:endParaRPr lang="tr-TR" sz="1200" b="1" dirty="0" smtClean="0"/>
          </a:p>
          <a:p>
            <a:r>
              <a:rPr lang="en-US" sz="1100" dirty="0" err="1" smtClean="0"/>
              <a:t>Öğrenciler</a:t>
            </a:r>
            <a:r>
              <a:rPr lang="en-US" sz="1100" dirty="0" smtClean="0"/>
              <a:t> </a:t>
            </a:r>
            <a:r>
              <a:rPr lang="en-US" sz="1100" dirty="0" err="1" smtClean="0"/>
              <a:t>ile</a:t>
            </a:r>
            <a:r>
              <a:rPr lang="en-US" sz="1100" dirty="0" smtClean="0"/>
              <a:t> </a:t>
            </a:r>
            <a:r>
              <a:rPr lang="en-US" sz="1100" dirty="0" err="1" smtClean="0"/>
              <a:t>bu</a:t>
            </a:r>
            <a:r>
              <a:rPr lang="en-US" sz="1100" dirty="0" smtClean="0"/>
              <a:t> </a:t>
            </a:r>
            <a:r>
              <a:rPr lang="en-US" sz="1100" dirty="0" err="1" smtClean="0"/>
              <a:t>ünitede</a:t>
            </a:r>
            <a:r>
              <a:rPr lang="en-US" sz="1100" dirty="0" smtClean="0"/>
              <a:t> </a:t>
            </a:r>
            <a:r>
              <a:rPr lang="en-US" sz="1100" dirty="0" err="1" smtClean="0"/>
              <a:t>resimde</a:t>
            </a:r>
            <a:r>
              <a:rPr lang="en-US" sz="1100" dirty="0" smtClean="0"/>
              <a:t> </a:t>
            </a:r>
            <a:r>
              <a:rPr lang="en-US" sz="1100" dirty="0" err="1" smtClean="0"/>
              <a:t>antomi</a:t>
            </a:r>
            <a:r>
              <a:rPr lang="en-US" sz="1100" dirty="0" smtClean="0"/>
              <a:t> </a:t>
            </a:r>
            <a:r>
              <a:rPr lang="en-US" sz="1100" dirty="0" err="1" smtClean="0"/>
              <a:t>üzerinde</a:t>
            </a:r>
            <a:r>
              <a:rPr lang="en-US" sz="1100" dirty="0" smtClean="0"/>
              <a:t> </a:t>
            </a:r>
            <a:r>
              <a:rPr lang="en-US" sz="1100" dirty="0" err="1" smtClean="0"/>
              <a:t>durulacaktır</a:t>
            </a:r>
            <a:r>
              <a:rPr lang="en-US" sz="1100" dirty="0" smtClean="0"/>
              <a:t>. </a:t>
            </a:r>
            <a:r>
              <a:rPr lang="en-US" sz="1100" dirty="0" err="1" smtClean="0"/>
              <a:t>Resim</a:t>
            </a:r>
            <a:r>
              <a:rPr lang="en-US" sz="1100" dirty="0" smtClean="0"/>
              <a:t> </a:t>
            </a:r>
            <a:r>
              <a:rPr lang="en-US" sz="1100" dirty="0" err="1" smtClean="0"/>
              <a:t>çalışmalarını</a:t>
            </a:r>
            <a:r>
              <a:rPr lang="en-US" sz="1100" dirty="0" smtClean="0"/>
              <a:t> </a:t>
            </a:r>
            <a:r>
              <a:rPr lang="en-US" sz="1100" dirty="0" err="1" smtClean="0"/>
              <a:t>karakalem</a:t>
            </a:r>
            <a:r>
              <a:rPr lang="en-US" sz="1100" dirty="0" smtClean="0"/>
              <a:t> </a:t>
            </a:r>
            <a:r>
              <a:rPr lang="en-US" sz="1100" dirty="0" err="1" smtClean="0"/>
              <a:t>ve</a:t>
            </a:r>
            <a:r>
              <a:rPr lang="en-US" sz="1100" dirty="0" smtClean="0"/>
              <a:t> </a:t>
            </a:r>
            <a:r>
              <a:rPr lang="en-US" sz="1100" dirty="0" err="1" smtClean="0"/>
              <a:t>renkli</a:t>
            </a:r>
            <a:r>
              <a:rPr lang="en-US" sz="1100" dirty="0" smtClean="0"/>
              <a:t> </a:t>
            </a:r>
            <a:r>
              <a:rPr lang="en-US" sz="1100" dirty="0" err="1" smtClean="0"/>
              <a:t>kuru</a:t>
            </a:r>
            <a:r>
              <a:rPr lang="en-US" sz="1100" dirty="0" smtClean="0"/>
              <a:t> </a:t>
            </a:r>
            <a:r>
              <a:rPr lang="en-US" sz="1100" dirty="0" err="1" smtClean="0"/>
              <a:t>kalem</a:t>
            </a:r>
            <a:r>
              <a:rPr lang="en-US" sz="1100" dirty="0" smtClean="0"/>
              <a:t> </a:t>
            </a:r>
            <a:r>
              <a:rPr lang="en-US" sz="1100" dirty="0" err="1" smtClean="0"/>
              <a:t>tekniğini</a:t>
            </a:r>
            <a:r>
              <a:rPr lang="en-US" sz="1100" dirty="0" smtClean="0"/>
              <a:t> </a:t>
            </a:r>
            <a:r>
              <a:rPr lang="en-US" sz="1100" dirty="0" err="1" smtClean="0"/>
              <a:t>kullanarak</a:t>
            </a:r>
            <a:r>
              <a:rPr lang="en-US" sz="1100" dirty="0" smtClean="0"/>
              <a:t> </a:t>
            </a:r>
            <a:r>
              <a:rPr lang="en-US" sz="1100" dirty="0" err="1" smtClean="0"/>
              <a:t>yapacaklardır</a:t>
            </a:r>
            <a:r>
              <a:rPr lang="en-US" sz="1100" dirty="0" smtClean="0"/>
              <a:t>.</a:t>
            </a:r>
            <a:endParaRPr lang="tr-TR" sz="1100" dirty="0"/>
          </a:p>
          <a:p>
            <a:pPr marL="171450" indent="-171450">
              <a:buFont typeface="Arial" pitchFamily="34" charset="0"/>
              <a:buChar char="•"/>
            </a:pPr>
            <a:endParaRPr lang="tr-TR" sz="1100" dirty="0" smtClean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1" y="30480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93" y="38862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4176" y="4114800"/>
            <a:ext cx="5693219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 smtClean="0"/>
              <a:t>Kütüphane</a:t>
            </a:r>
            <a:endParaRPr lang="en-US" sz="1200" b="1" dirty="0" smtClean="0"/>
          </a:p>
          <a:p>
            <a:r>
              <a:rPr lang="tr-TR" sz="1100" b="1" dirty="0" smtClean="0"/>
              <a:t>Bu yıl okul kütüphanesinde öğrencilerimiz;</a:t>
            </a:r>
          </a:p>
          <a:p>
            <a:pPr>
              <a:buFontTx/>
              <a:buChar char="-"/>
            </a:pPr>
            <a:r>
              <a:rPr lang="tr-TR" sz="1100" dirty="0" smtClean="0"/>
              <a:t>Kitap ödünç alacaklar ve okudukları kitapları yenileriyle değiştirecekler.</a:t>
            </a:r>
          </a:p>
          <a:p>
            <a:pPr>
              <a:buFontTx/>
              <a:buChar char="-"/>
            </a:pPr>
            <a:r>
              <a:rPr lang="tr-TR" sz="1100" dirty="0" smtClean="0"/>
              <a:t>Bağımsız okuma etkinlikleri yapacaklar.</a:t>
            </a:r>
          </a:p>
          <a:p>
            <a:pPr>
              <a:buFontTx/>
              <a:buChar char="-"/>
            </a:pPr>
            <a:r>
              <a:rPr lang="tr-TR" sz="1100" dirty="0" smtClean="0"/>
              <a:t>Sınıfından bir arkadaşıyla birlikte paylaşarak okuma yapacaklar.</a:t>
            </a:r>
          </a:p>
          <a:p>
            <a:pPr>
              <a:buFontTx/>
              <a:buChar char="-"/>
            </a:pPr>
            <a:r>
              <a:rPr lang="tr-TR" sz="1100" dirty="0" smtClean="0"/>
              <a:t>Kaynaklardan nasıl alıntı yapılacağını öğrenecekler. </a:t>
            </a:r>
          </a:p>
          <a:p>
            <a:pPr>
              <a:buFontTx/>
              <a:buChar char="-"/>
            </a:pPr>
            <a:r>
              <a:rPr lang="tr-TR" sz="1100" dirty="0" smtClean="0"/>
              <a:t>Yıl boyunca başka aktiviteler de yapacaklar bununla beraber, kütüphane bu yıl özellikle kaynaklar bakımından kullanılacak. </a:t>
            </a:r>
            <a:endParaRPr lang="en-US" sz="1100" dirty="0" smtClean="0"/>
          </a:p>
          <a:p>
            <a:endParaRPr lang="tr-TR" sz="1100" dirty="0"/>
          </a:p>
          <a:p>
            <a:pPr marL="171450" indent="-171450"/>
            <a:endParaRPr lang="tr-TR" sz="1100" dirty="0" smtClean="0"/>
          </a:p>
        </p:txBody>
      </p:sp>
    </p:spTree>
    <p:extLst>
      <p:ext uri="{BB962C8B-B14F-4D97-AF65-F5344CB8AC3E}">
        <p14:creationId xmlns:p14="http://schemas.microsoft.com/office/powerpoint/2010/main" val="7988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269</Words>
  <Application>Microsoft Office PowerPoint</Application>
  <PresentationFormat>A4 Paper (210x297 mm)</PresentationFormat>
  <Paragraphs>49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Bilkent-TC6</cp:lastModifiedBy>
  <cp:revision>62</cp:revision>
  <dcterms:created xsi:type="dcterms:W3CDTF">2006-08-16T00:00:00Z</dcterms:created>
  <dcterms:modified xsi:type="dcterms:W3CDTF">2014-09-12T15:33:50Z</dcterms:modified>
</cp:coreProperties>
</file>