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968" y="4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04.11.2014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Grade 5 Unit of Inquiry; Unit 2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84193"/>
            <a:ext cx="232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October/November; 6 weeks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Where we are in place and time</a:t>
            </a:r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01" y="2057400"/>
            <a:ext cx="62805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Central Idea</a:t>
            </a:r>
            <a:r>
              <a:rPr lang="en-US" sz="1400" b="1" dirty="0" smtClean="0"/>
              <a:t>:</a:t>
            </a:r>
            <a:r>
              <a:rPr lang="en-US" sz="1400" dirty="0" smtClean="0"/>
              <a:t> Human migration is a response to challenges, risks and opportunities.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en-GB" sz="1200" b="1" dirty="0" smtClean="0">
                <a:ea typeface="Times New Roman"/>
              </a:rPr>
              <a:t>Lines </a:t>
            </a:r>
            <a:r>
              <a:rPr lang="en-GB" sz="1200" b="1" dirty="0">
                <a:ea typeface="Times New Roman"/>
              </a:rPr>
              <a:t>of Inquiry</a:t>
            </a:r>
            <a:r>
              <a:rPr lang="en-GB" sz="1200" b="1" dirty="0" smtClean="0">
                <a:ea typeface="Times New Roman"/>
              </a:rPr>
              <a:t>:</a:t>
            </a:r>
            <a:endParaRPr lang="tr-TR" sz="1200" b="1" dirty="0" smtClean="0">
              <a:ea typeface="Times New Roman"/>
            </a:endParaRPr>
          </a:p>
          <a:p>
            <a:pPr lvl="0"/>
            <a:r>
              <a:rPr lang="en-US" sz="1200" dirty="0" smtClean="0"/>
              <a:t>The reasons why people migrate (causation/perspective)</a:t>
            </a:r>
          </a:p>
          <a:p>
            <a:pPr lvl="0"/>
            <a:r>
              <a:rPr lang="en-US" sz="1200" dirty="0" smtClean="0"/>
              <a:t>Migration journeys throughout history (change)</a:t>
            </a:r>
          </a:p>
          <a:p>
            <a:pPr lvl="0"/>
            <a:r>
              <a:rPr lang="en-US" sz="1200" dirty="0" smtClean="0"/>
              <a:t>Effects of migration on communities, cultures and individuals (causation)</a:t>
            </a:r>
          </a:p>
          <a:p>
            <a:pPr lvl="0"/>
            <a:endParaRPr lang="en-US" sz="1200" dirty="0" smtClean="0"/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Teacher Questions</a:t>
            </a:r>
          </a:p>
          <a:p>
            <a:pPr lvl="0"/>
            <a:r>
              <a:rPr lang="en-GB" sz="1200" dirty="0" smtClean="0"/>
              <a:t>What makes people choose to migrate?</a:t>
            </a:r>
            <a:endParaRPr lang="en-US" sz="1200" dirty="0" smtClean="0"/>
          </a:p>
          <a:p>
            <a:pPr lvl="0"/>
            <a:r>
              <a:rPr lang="en-GB" sz="1200" dirty="0" smtClean="0"/>
              <a:t>What have been the effects of migration throughout history?</a:t>
            </a:r>
            <a:endParaRPr lang="en-US" sz="1200" dirty="0" smtClean="0"/>
          </a:p>
          <a:p>
            <a:pPr lvl="0"/>
            <a:r>
              <a:rPr lang="en-GB" sz="1200" dirty="0" smtClean="0"/>
              <a:t>What are the factors faced by migrants?</a:t>
            </a:r>
            <a:endParaRPr lang="en-US" sz="1200" dirty="0" smtClean="0"/>
          </a:p>
          <a:p>
            <a:pPr lvl="0"/>
            <a:r>
              <a:rPr lang="en-GB" sz="1200" dirty="0" smtClean="0"/>
              <a:t>What are the factors faced by the host community?</a:t>
            </a:r>
            <a:endParaRPr lang="en-US" sz="1200" dirty="0" smtClean="0"/>
          </a:p>
          <a:p>
            <a:endParaRPr lang="en-US" sz="1200" b="1" dirty="0" smtClean="0"/>
          </a:p>
          <a:p>
            <a:endParaRPr lang="en-US" sz="1100" dirty="0" smtClean="0"/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Language outcomes</a:t>
            </a:r>
            <a:endParaRPr lang="tr-TR" sz="1100" dirty="0"/>
          </a:p>
          <a:p>
            <a:r>
              <a:rPr lang="en-US" sz="1100" dirty="0" smtClean="0"/>
              <a:t>Recount </a:t>
            </a:r>
            <a:r>
              <a:rPr lang="en-US" sz="1100" dirty="0"/>
              <a:t>texts: </a:t>
            </a:r>
            <a:r>
              <a:rPr lang="en-US" sz="1100" dirty="0" smtClean="0"/>
              <a:t>s</a:t>
            </a:r>
            <a:r>
              <a:rPr lang="en-GB" sz="1100" dirty="0" err="1" smtClean="0"/>
              <a:t>tudents</a:t>
            </a:r>
            <a:r>
              <a:rPr lang="en-GB" sz="1100" dirty="0" smtClean="0"/>
              <a:t> </a:t>
            </a:r>
            <a:r>
              <a:rPr lang="en-GB" sz="1100" dirty="0"/>
              <a:t>write their own recounts after interviewing other people and </a:t>
            </a:r>
            <a:r>
              <a:rPr lang="en-GB" sz="1100"/>
              <a:t>obtaining </a:t>
            </a:r>
            <a:r>
              <a:rPr lang="en-GB" sz="1100" smtClean="0"/>
              <a:t>sufficient </a:t>
            </a:r>
            <a:r>
              <a:rPr lang="en-GB" sz="1100" dirty="0"/>
              <a:t>information. </a:t>
            </a:r>
            <a:endParaRPr lang="en-GB" sz="1100" dirty="0" smtClean="0"/>
          </a:p>
          <a:p>
            <a:r>
              <a:rPr lang="en-GB" sz="1100" dirty="0" smtClean="0"/>
              <a:t>Students will be able to use paragraph </a:t>
            </a:r>
            <a:r>
              <a:rPr lang="en-GB" sz="1100" dirty="0"/>
              <a:t>starters, sentence </a:t>
            </a:r>
            <a:r>
              <a:rPr lang="en-GB" sz="1100" dirty="0" smtClean="0"/>
              <a:t>starters and locate </a:t>
            </a:r>
            <a:r>
              <a:rPr lang="en-GB" sz="1100" dirty="0"/>
              <a:t>parts of text. </a:t>
            </a:r>
            <a:endParaRPr lang="en-US" sz="1100" dirty="0"/>
          </a:p>
          <a:p>
            <a:r>
              <a:rPr lang="en-GB" sz="1100" dirty="0"/>
              <a:t>Vocabulary: </a:t>
            </a:r>
            <a:r>
              <a:rPr lang="en-US" sz="1100" dirty="0"/>
              <a:t>words which are generated as a result of students’ written and </a:t>
            </a:r>
          </a:p>
          <a:p>
            <a:r>
              <a:rPr lang="en-GB" sz="1100" dirty="0"/>
              <a:t>Strategies to find out meaning: </a:t>
            </a:r>
            <a:r>
              <a:rPr lang="en-GB" sz="1100" dirty="0" smtClean="0"/>
              <a:t>peer activities</a:t>
            </a:r>
            <a:r>
              <a:rPr lang="en-GB" sz="1100" dirty="0"/>
              <a:t>, asking, dictionaries, translations.</a:t>
            </a:r>
            <a:endParaRPr lang="en-US" sz="1100" dirty="0"/>
          </a:p>
          <a:p>
            <a:r>
              <a:rPr lang="en-GB" sz="1100" dirty="0" smtClean="0"/>
              <a:t>Discussing </a:t>
            </a:r>
            <a:r>
              <a:rPr lang="en-GB" sz="1100" dirty="0"/>
              <a:t>the language of recounts for newspaper articles.</a:t>
            </a:r>
            <a:endParaRPr lang="en-US" sz="1100" dirty="0"/>
          </a:p>
          <a:p>
            <a:r>
              <a:rPr lang="en-GB" sz="1100" dirty="0"/>
              <a:t>Parts of </a:t>
            </a:r>
            <a:r>
              <a:rPr lang="en-GB" sz="1100" dirty="0" smtClean="0"/>
              <a:t>speech; noun/pronoun/adjectives</a:t>
            </a:r>
            <a:r>
              <a:rPr lang="en-GB" sz="1100" dirty="0"/>
              <a:t>, </a:t>
            </a:r>
            <a:r>
              <a:rPr lang="en-GB" sz="1100" dirty="0" smtClean="0"/>
              <a:t>verbs/adverbs.</a:t>
            </a:r>
            <a:endParaRPr lang="en-US" sz="1100" dirty="0"/>
          </a:p>
          <a:p>
            <a:r>
              <a:rPr lang="en-GB" sz="1100" dirty="0"/>
              <a:t>Direct and indirect speech</a:t>
            </a:r>
            <a:endParaRPr lang="en-US" sz="1100" dirty="0"/>
          </a:p>
          <a:p>
            <a:r>
              <a:rPr lang="en-GB" sz="1100" dirty="0"/>
              <a:t>Adverbial phrases</a:t>
            </a:r>
            <a:endParaRPr lang="en-US" sz="1100" dirty="0"/>
          </a:p>
          <a:p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532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6781800"/>
            <a:ext cx="61317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Mathematics Outcomes</a:t>
            </a:r>
            <a:endParaRPr lang="en-US" sz="1100" b="1" dirty="0" smtClean="0"/>
          </a:p>
          <a:p>
            <a:r>
              <a:rPr lang="en-US" sz="1100" dirty="0" smtClean="0"/>
              <a:t>Students will understand </a:t>
            </a:r>
            <a:r>
              <a:rPr lang="en-US" sz="1100" dirty="0"/>
              <a:t>that data can be collected, displayed and interpreted using simple graphs, for example, bar graphs, line graphs</a:t>
            </a:r>
          </a:p>
          <a:p>
            <a:pPr lvl="0"/>
            <a:r>
              <a:rPr lang="en-GB" sz="1100" dirty="0" smtClean="0"/>
              <a:t>Students will understand that </a:t>
            </a:r>
            <a:r>
              <a:rPr lang="en-GB" sz="1100" dirty="0"/>
              <a:t>different types of graphs have </a:t>
            </a:r>
            <a:r>
              <a:rPr lang="en-GB" sz="1100" dirty="0" smtClean="0"/>
              <a:t>specific and sometimes specialised purposes.</a:t>
            </a:r>
          </a:p>
          <a:p>
            <a:r>
              <a:rPr lang="en-GB" sz="1100" dirty="0"/>
              <a:t>They will choose  an appropriate </a:t>
            </a:r>
            <a:r>
              <a:rPr lang="en-GB" sz="1100" dirty="0" smtClean="0"/>
              <a:t>style of graph for </a:t>
            </a:r>
            <a:r>
              <a:rPr lang="en-GB" sz="1100" dirty="0"/>
              <a:t>their purposes. They may use MS excel to help with this.</a:t>
            </a:r>
            <a:endParaRPr lang="en-US" sz="1100" dirty="0"/>
          </a:p>
          <a:p>
            <a:pPr lvl="0"/>
            <a:r>
              <a:rPr lang="en-US" sz="1100" dirty="0" smtClean="0"/>
              <a:t>Familiarization and work with larger numbers normally associated with demographics and  population shifts.</a:t>
            </a:r>
          </a:p>
          <a:p>
            <a:endParaRPr lang="tr-TR" sz="1100" b="1" dirty="0" smtClean="0"/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</a:t>
            </a:r>
            <a:r>
              <a:rPr lang="tr-TR" sz="1100" b="1" dirty="0" smtClean="0"/>
              <a:t>hysical Education</a:t>
            </a:r>
            <a:r>
              <a:rPr lang="en-US" sz="1100" b="1" dirty="0" smtClean="0"/>
              <a:t> </a:t>
            </a:r>
          </a:p>
          <a:p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Music</a:t>
            </a:r>
            <a:r>
              <a:rPr lang="tr-TR" sz="1200" b="1" dirty="0" smtClean="0"/>
              <a:t> : </a:t>
            </a:r>
            <a:r>
              <a:rPr lang="tr-TR" sz="1200" dirty="0" smtClean="0"/>
              <a:t>S</a:t>
            </a:r>
            <a:r>
              <a:rPr lang="tr-TR" sz="1200" dirty="0" smtClean="0"/>
              <a:t>tudents will create a simple song to use pentatonic scale with their ukuleles and can write on the music sheet. </a:t>
            </a:r>
            <a:endParaRPr lang="en-US" sz="1200" b="1" dirty="0" smtClean="0"/>
          </a:p>
          <a:p>
            <a:r>
              <a:rPr lang="en-US" sz="1100" b="1" dirty="0" smtClean="0"/>
              <a:t> </a:t>
            </a:r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</a:t>
            </a:r>
            <a:r>
              <a:rPr lang="tr-TR" sz="1100" b="1" dirty="0" smtClean="0"/>
              <a:t>nformation Technolog</a:t>
            </a:r>
            <a:r>
              <a:rPr lang="en-US" sz="1100" b="1" dirty="0" smtClean="0"/>
              <a:t>y</a:t>
            </a:r>
          </a:p>
          <a:p>
            <a:endParaRPr lang="en-US" sz="1100" b="1" dirty="0" smtClean="0"/>
          </a:p>
          <a:p>
            <a:r>
              <a:rPr lang="tr-TR" sz="1100" b="1" dirty="0" smtClean="0"/>
              <a:t> </a:t>
            </a:r>
            <a:r>
              <a:rPr lang="en-US" sz="1200" dirty="0" smtClean="0"/>
              <a:t>Students will create short video on migration and will publish their work on </a:t>
            </a:r>
            <a:r>
              <a:rPr lang="en-US" sz="1200" dirty="0" err="1" smtClean="0"/>
              <a:t>Kidblog</a:t>
            </a:r>
            <a:r>
              <a:rPr lang="en-US" sz="1200" dirty="0" smtClean="0"/>
              <a:t>.</a:t>
            </a:r>
            <a:endParaRPr lang="tr-TR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6578" y="3048000"/>
            <a:ext cx="5693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Art</a:t>
            </a:r>
          </a:p>
          <a:p>
            <a:r>
              <a:rPr lang="en-US" sz="1200" dirty="0" smtClean="0"/>
              <a:t>Students work on Picasso's famous work "Guernica" and they learn a lot about the painter and his artworks in general. Students are then asked to draw a painting depicting war by taking Picasso's style and works into consideration.</a:t>
            </a:r>
          </a:p>
          <a:p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Library</a:t>
            </a:r>
            <a:endParaRPr lang="en-US" sz="1200" b="1" dirty="0" smtClean="0"/>
          </a:p>
          <a:p>
            <a:r>
              <a:rPr lang="en-US" sz="1200" dirty="0" smtClean="0"/>
              <a:t>This year the library will be used for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borrow/change 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Independent reading activities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Shared reading with another person from the class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Independent research/Inquiry activities complete their work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Learning how to cite sources</a:t>
            </a:r>
          </a:p>
          <a:p>
            <a:r>
              <a:rPr lang="en-US" sz="1200" dirty="0" smtClean="0"/>
              <a:t>There will be other activities during the year, however the emphasis this year is upon using the Library as a complete resource.</a:t>
            </a:r>
            <a:endParaRPr lang="en-US" sz="1200" b="1" dirty="0" smtClean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14500" y="43528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425</Words>
  <Application>Microsoft Office PowerPoint</Application>
  <PresentationFormat>A4 Paper (210x297 mm)</PresentationFormat>
  <Paragraphs>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Cem</cp:lastModifiedBy>
  <cp:revision>62</cp:revision>
  <dcterms:created xsi:type="dcterms:W3CDTF">2006-08-16T00:00:00Z</dcterms:created>
  <dcterms:modified xsi:type="dcterms:W3CDTF">2014-11-04T08:39:30Z</dcterms:modified>
</cp:coreProperties>
</file>