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08775" cy="9836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258" y="72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0087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4336-BE02-4126-BFB7-DEE4313803FA}" type="datetimeFigureOut">
              <a:rPr lang="tr-TR" smtClean="0"/>
              <a:pPr/>
              <a:t>15.11.2014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8038" y="738188"/>
            <a:ext cx="2552700" cy="3687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0878" y="4672171"/>
            <a:ext cx="5367020" cy="44262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0087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2FFD9-DD88-4722-A847-38A0C964FD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3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2FFD9-DD88-4722-A847-38A0C964FDCA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76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31"/>
          <p:cNvSpPr>
            <a:spLocks noChangeArrowheads="1"/>
          </p:cNvSpPr>
          <p:nvPr/>
        </p:nvSpPr>
        <p:spPr bwMode="auto">
          <a:xfrm>
            <a:off x="339302" y="2522413"/>
            <a:ext cx="2670832" cy="1531814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348834" y="1692270"/>
            <a:ext cx="6154737" cy="2460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062" y="542150"/>
            <a:ext cx="1112421" cy="11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6224" y="1668867"/>
            <a:ext cx="2543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</a:rPr>
              <a:t>5. Sınıf Sorglama Ünitesi</a:t>
            </a:r>
            <a:r>
              <a:rPr lang="en-US" sz="1200" b="1" dirty="0" smtClean="0">
                <a:solidFill>
                  <a:schemeClr val="bg1"/>
                </a:solidFill>
              </a:rPr>
              <a:t>;</a:t>
            </a:r>
            <a:r>
              <a:rPr lang="tr-TR" sz="1200" b="1" dirty="0" smtClean="0">
                <a:solidFill>
                  <a:schemeClr val="bg1"/>
                </a:solidFill>
              </a:rPr>
              <a:t> Ünite </a:t>
            </a:r>
            <a:r>
              <a:rPr lang="en-US" sz="1200" b="1" dirty="0" smtClean="0">
                <a:solidFill>
                  <a:schemeClr val="bg1"/>
                </a:solidFill>
              </a:rPr>
              <a:t>3</a:t>
            </a:r>
            <a:endParaRPr lang="tr-TR" sz="1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2004" y="1676801"/>
            <a:ext cx="2556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</a:rPr>
              <a:t>Kasım/Aralık </a:t>
            </a:r>
            <a:r>
              <a:rPr lang="en-US" sz="1200" b="1" dirty="0" smtClean="0">
                <a:solidFill>
                  <a:schemeClr val="bg1"/>
                </a:solidFill>
              </a:rPr>
              <a:t>; 6 </a:t>
            </a:r>
            <a:r>
              <a:rPr lang="tr-TR" sz="1200" b="1" dirty="0" smtClean="0">
                <a:solidFill>
                  <a:schemeClr val="bg1"/>
                </a:solidFill>
              </a:rPr>
              <a:t>hafta</a:t>
            </a:r>
            <a:endParaRPr lang="tr-TR" sz="12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9975" y="622427"/>
            <a:ext cx="434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32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201" y="2057400"/>
            <a:ext cx="62805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/>
              <a:t>Anafikir</a:t>
            </a:r>
            <a:r>
              <a:rPr lang="en-US" sz="1400" b="1" dirty="0" smtClean="0"/>
              <a:t>: </a:t>
            </a:r>
            <a:r>
              <a:rPr lang="en-US" sz="1400" dirty="0" err="1" smtClean="0"/>
              <a:t>Enerjiyi</a:t>
            </a:r>
            <a:r>
              <a:rPr lang="en-US" sz="1400" dirty="0" smtClean="0"/>
              <a:t> </a:t>
            </a:r>
            <a:r>
              <a:rPr lang="en-US" sz="1400" dirty="0" err="1"/>
              <a:t>dönüştürüp</a:t>
            </a:r>
            <a:r>
              <a:rPr lang="en-US" sz="1400" dirty="0"/>
              <a:t> </a:t>
            </a:r>
            <a:r>
              <a:rPr lang="en-US" sz="1400" dirty="0" err="1"/>
              <a:t>depolamadaki</a:t>
            </a:r>
            <a:r>
              <a:rPr lang="en-US" sz="1400" dirty="0"/>
              <a:t>  </a:t>
            </a:r>
            <a:r>
              <a:rPr lang="en-US" sz="1400" dirty="0" err="1" smtClean="0"/>
              <a:t>değişiklikler</a:t>
            </a:r>
            <a:r>
              <a:rPr lang="en-US" sz="1400" dirty="0" smtClean="0"/>
              <a:t> </a:t>
            </a:r>
            <a:r>
              <a:rPr lang="en-US" sz="1400" dirty="0" err="1"/>
              <a:t>toplum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çevre</a:t>
            </a:r>
            <a:r>
              <a:rPr lang="en-US" sz="1400" dirty="0"/>
              <a:t>  </a:t>
            </a:r>
            <a:r>
              <a:rPr lang="en-US" sz="1400" dirty="0" err="1"/>
              <a:t>üzerinde</a:t>
            </a:r>
            <a:r>
              <a:rPr lang="en-US" sz="1400" dirty="0"/>
              <a:t> </a:t>
            </a:r>
            <a:r>
              <a:rPr lang="en-US" sz="1400" dirty="0" err="1" smtClean="0"/>
              <a:t>etki</a:t>
            </a:r>
            <a:r>
              <a:rPr lang="tr-TR" sz="1400" dirty="0" smtClean="0"/>
              <a:t>lidir.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b="1" dirty="0" smtClean="0"/>
              <a:t> </a:t>
            </a:r>
            <a:endParaRPr lang="tr-TR" sz="1400" dirty="0"/>
          </a:p>
          <a:p>
            <a:endParaRPr lang="tr-TR" dirty="0"/>
          </a:p>
        </p:txBody>
      </p:sp>
      <p:sp>
        <p:nvSpPr>
          <p:cNvPr id="8" name="Rectangle 7"/>
          <p:cNvSpPr/>
          <p:nvPr/>
        </p:nvSpPr>
        <p:spPr>
          <a:xfrm>
            <a:off x="387378" y="2642175"/>
            <a:ext cx="30340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tr-TR" sz="1200" b="1" dirty="0" smtClean="0">
                <a:ea typeface="Times New Roman"/>
              </a:rPr>
              <a:t>Sorgulama Hatları</a:t>
            </a:r>
            <a:r>
              <a:rPr lang="en-GB" sz="1200" b="1" dirty="0" smtClean="0">
                <a:ea typeface="Times New Roman"/>
              </a:rPr>
              <a:t>:</a:t>
            </a:r>
            <a:endParaRPr lang="tr-TR" sz="1200" b="1" dirty="0" smtClean="0">
              <a:ea typeface="Times New Roman"/>
            </a:endParaRPr>
          </a:p>
          <a:p>
            <a:r>
              <a:rPr lang="en-US" sz="1200" dirty="0" err="1" smtClean="0"/>
              <a:t>Doğa</a:t>
            </a:r>
            <a:r>
              <a:rPr lang="en-US" sz="1200" dirty="0" smtClean="0"/>
              <a:t> </a:t>
            </a:r>
            <a:r>
              <a:rPr lang="en-US" sz="1200" dirty="0" err="1"/>
              <a:t>ve</a:t>
            </a:r>
            <a:r>
              <a:rPr lang="en-US" sz="1200" dirty="0"/>
              <a:t> </a:t>
            </a:r>
            <a:r>
              <a:rPr lang="en-US" sz="1200" dirty="0" err="1"/>
              <a:t>kanunları</a:t>
            </a:r>
            <a:r>
              <a:rPr lang="en-US" sz="1200" dirty="0"/>
              <a:t> </a:t>
            </a:r>
            <a:r>
              <a:rPr lang="en-US" sz="1200" dirty="0" err="1"/>
              <a:t>hakkında</a:t>
            </a:r>
            <a:r>
              <a:rPr lang="en-US" sz="1200" dirty="0"/>
              <a:t> </a:t>
            </a:r>
            <a:r>
              <a:rPr lang="en-US" sz="1200" dirty="0" err="1"/>
              <a:t>sorgulama</a:t>
            </a:r>
            <a:r>
              <a:rPr lang="en-US" sz="1200" dirty="0"/>
              <a:t> ; (</a:t>
            </a:r>
            <a:r>
              <a:rPr lang="en-US" sz="1200" dirty="0" err="1"/>
              <a:t>fiziksel</a:t>
            </a:r>
            <a:r>
              <a:rPr lang="en-US" sz="1200" dirty="0"/>
              <a:t> </a:t>
            </a:r>
            <a:r>
              <a:rPr lang="en-US" sz="1200" dirty="0" err="1"/>
              <a:t>ve</a:t>
            </a:r>
            <a:r>
              <a:rPr lang="en-US" sz="1200" dirty="0"/>
              <a:t> </a:t>
            </a:r>
            <a:r>
              <a:rPr lang="en-US" sz="1200" dirty="0" err="1"/>
              <a:t>biyolojik</a:t>
            </a:r>
            <a:r>
              <a:rPr lang="en-US" sz="1200" dirty="0"/>
              <a:t>) </a:t>
            </a:r>
            <a:r>
              <a:rPr lang="en-US" sz="1200" dirty="0" err="1"/>
              <a:t>doğa</a:t>
            </a:r>
            <a:r>
              <a:rPr lang="en-US" sz="1200" dirty="0"/>
              <a:t> </a:t>
            </a:r>
            <a:r>
              <a:rPr lang="en-US" sz="1200" dirty="0" err="1"/>
              <a:t>ile</a:t>
            </a:r>
            <a:r>
              <a:rPr lang="en-US" sz="1200" dirty="0"/>
              <a:t> </a:t>
            </a:r>
            <a:r>
              <a:rPr lang="en-US" sz="1200" dirty="0" err="1"/>
              <a:t>insan</a:t>
            </a:r>
            <a:r>
              <a:rPr lang="en-US" sz="1200" dirty="0"/>
              <a:t> </a:t>
            </a:r>
            <a:r>
              <a:rPr lang="en-US" sz="1200" dirty="0" err="1"/>
              <a:t>toplumları</a:t>
            </a:r>
            <a:r>
              <a:rPr lang="en-US" sz="1200" dirty="0"/>
              <a:t> </a:t>
            </a:r>
            <a:r>
              <a:rPr lang="en-US" sz="1200" dirty="0" err="1"/>
              <a:t>arasındaki</a:t>
            </a:r>
            <a:r>
              <a:rPr lang="en-US" sz="1200" dirty="0"/>
              <a:t> </a:t>
            </a:r>
            <a:r>
              <a:rPr lang="en-US" sz="1200" dirty="0" err="1"/>
              <a:t>etkileşim</a:t>
            </a:r>
            <a:r>
              <a:rPr lang="en-US" sz="1200" dirty="0"/>
              <a:t>, </a:t>
            </a:r>
            <a:r>
              <a:rPr lang="en-US" sz="1200" dirty="0" err="1"/>
              <a:t>insanların</a:t>
            </a:r>
            <a:r>
              <a:rPr lang="en-US" sz="1200" dirty="0"/>
              <a:t> </a:t>
            </a:r>
            <a:r>
              <a:rPr lang="en-US" sz="1200" dirty="0" err="1"/>
              <a:t>bilim</a:t>
            </a:r>
            <a:r>
              <a:rPr lang="en-US" sz="1200" dirty="0"/>
              <a:t> </a:t>
            </a:r>
            <a:r>
              <a:rPr lang="en-US" sz="1200" dirty="0" err="1"/>
              <a:t>ilkelerinden</a:t>
            </a:r>
            <a:r>
              <a:rPr lang="en-US" sz="1200" dirty="0"/>
              <a:t> </a:t>
            </a:r>
            <a:r>
              <a:rPr lang="en-US" sz="1200" dirty="0" err="1"/>
              <a:t>anladıklarını</a:t>
            </a:r>
            <a:r>
              <a:rPr lang="en-US" sz="1200" dirty="0"/>
              <a:t> </a:t>
            </a:r>
            <a:r>
              <a:rPr lang="en-US" sz="1200" dirty="0" err="1"/>
              <a:t>nasıl</a:t>
            </a:r>
            <a:r>
              <a:rPr lang="en-US" sz="1200" dirty="0"/>
              <a:t> </a:t>
            </a:r>
            <a:r>
              <a:rPr lang="en-US" sz="1200" dirty="0" err="1"/>
              <a:t>kullandıkları</a:t>
            </a:r>
            <a:r>
              <a:rPr lang="en-US" sz="1200" dirty="0"/>
              <a:t>, </a:t>
            </a:r>
            <a:r>
              <a:rPr lang="en-US" sz="1200" dirty="0" err="1"/>
              <a:t>bilimsel</a:t>
            </a:r>
            <a:r>
              <a:rPr lang="en-US" sz="1200" dirty="0"/>
              <a:t> </a:t>
            </a:r>
            <a:r>
              <a:rPr lang="en-US" sz="1200" dirty="0" err="1"/>
              <a:t>ve</a:t>
            </a:r>
            <a:r>
              <a:rPr lang="en-US" sz="1200" dirty="0"/>
              <a:t> </a:t>
            </a:r>
            <a:r>
              <a:rPr lang="en-US" sz="1200" dirty="0" err="1"/>
              <a:t>teknolojik</a:t>
            </a:r>
            <a:r>
              <a:rPr lang="en-US" sz="1200" dirty="0"/>
              <a:t> </a:t>
            </a:r>
            <a:r>
              <a:rPr lang="en-US" sz="1200" dirty="0" err="1"/>
              <a:t>gelişmelerin</a:t>
            </a:r>
            <a:r>
              <a:rPr lang="en-US" sz="1200" dirty="0"/>
              <a:t> </a:t>
            </a:r>
            <a:r>
              <a:rPr lang="en-US" sz="1200" dirty="0" err="1"/>
              <a:t>toplum</a:t>
            </a:r>
            <a:r>
              <a:rPr lang="en-US" sz="1200" dirty="0"/>
              <a:t> </a:t>
            </a:r>
            <a:r>
              <a:rPr lang="en-US" sz="1200" dirty="0" err="1"/>
              <a:t>ve</a:t>
            </a:r>
            <a:r>
              <a:rPr lang="en-US" sz="1200" dirty="0"/>
              <a:t> </a:t>
            </a:r>
            <a:r>
              <a:rPr lang="en-US" sz="1200" dirty="0" err="1"/>
              <a:t>çevre</a:t>
            </a:r>
            <a:r>
              <a:rPr lang="en-US" sz="1200" dirty="0"/>
              <a:t> </a:t>
            </a:r>
            <a:r>
              <a:rPr lang="en-US" sz="1200" dirty="0" err="1"/>
              <a:t>üzerindeki</a:t>
            </a:r>
            <a:r>
              <a:rPr lang="en-US" sz="1200" dirty="0"/>
              <a:t> </a:t>
            </a:r>
            <a:r>
              <a:rPr lang="en-US" sz="1200" dirty="0" err="1"/>
              <a:t>etkisi</a:t>
            </a:r>
            <a:r>
              <a:rPr lang="en-US" sz="1200" dirty="0"/>
              <a:t>.</a:t>
            </a:r>
          </a:p>
          <a:p>
            <a:endParaRPr lang="en-US" sz="1200" dirty="0" smtClean="0"/>
          </a:p>
          <a:p>
            <a:pPr algn="ctr">
              <a:tabLst>
                <a:tab pos="288290" algn="l"/>
                <a:tab pos="575945" algn="l"/>
                <a:tab pos="864235" algn="l"/>
                <a:tab pos="1151890" algn="l"/>
              </a:tabLst>
            </a:pPr>
            <a:endParaRPr lang="tr-TR" sz="1200" b="1" dirty="0">
              <a:ea typeface="Times New Roman"/>
            </a:endParaRPr>
          </a:p>
          <a:p>
            <a:pPr lvl="0">
              <a:buFont typeface="Arial" pitchFamily="34" charset="0"/>
              <a:buChar char="•"/>
            </a:pPr>
            <a:endParaRPr lang="tr-TR" sz="1200" dirty="0">
              <a:effectLst/>
              <a:ea typeface="Times New Roman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-7564" y="140732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339301" y="1945866"/>
            <a:ext cx="616427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04" y="4191000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299270" y="2666762"/>
            <a:ext cx="326189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/>
              <a:t>Öğretmen Soruları</a:t>
            </a:r>
            <a:endParaRPr lang="en-US" sz="1200" b="1" dirty="0" smtClean="0"/>
          </a:p>
          <a:p>
            <a:pPr lvl="0"/>
            <a:r>
              <a:rPr lang="tr-TR" sz="1200" dirty="0" smtClean="0"/>
              <a:t>Farklı enerji çeşitleri nelerdir?</a:t>
            </a:r>
          </a:p>
          <a:p>
            <a:pPr lvl="0"/>
            <a:r>
              <a:rPr lang="tr-TR" sz="1200" dirty="0" smtClean="0"/>
              <a:t>Enerji niçin kullanılır?</a:t>
            </a:r>
          </a:p>
          <a:p>
            <a:pPr lvl="0"/>
            <a:r>
              <a:rPr lang="tr-TR" sz="1200" dirty="0" smtClean="0"/>
              <a:t>Enerji nasıl dönüştürülür?</a:t>
            </a:r>
          </a:p>
          <a:p>
            <a:pPr lvl="0"/>
            <a:r>
              <a:rPr lang="tr-TR" sz="1200" dirty="0" smtClean="0"/>
              <a:t>Enerji kullanımında bizim sorumluluğumuz nedir?</a:t>
            </a:r>
            <a:endParaRPr lang="en-US" sz="1200" dirty="0"/>
          </a:p>
          <a:p>
            <a:pPr lvl="0"/>
            <a:r>
              <a:rPr lang="tr-TR" sz="1200" dirty="0" smtClean="0"/>
              <a:t>Enerjiyi nasıl depolarız?</a:t>
            </a:r>
          </a:p>
          <a:p>
            <a:pPr lvl="0"/>
            <a:r>
              <a:rPr lang="tr-TR" sz="1200" dirty="0" smtClean="0"/>
              <a:t>Enerjiyi depolama şekillerimiz nasıl değişti?</a:t>
            </a:r>
          </a:p>
          <a:p>
            <a:pPr lvl="0"/>
            <a:endParaRPr lang="en-US" sz="1200" dirty="0" smtClean="0"/>
          </a:p>
          <a:p>
            <a:endParaRPr lang="en-US" sz="1200" b="1" dirty="0" smtClean="0"/>
          </a:p>
          <a:p>
            <a:endParaRPr lang="en-US" sz="1100" dirty="0" smtClean="0"/>
          </a:p>
          <a:p>
            <a:pPr>
              <a:spcAft>
                <a:spcPts val="0"/>
              </a:spcAft>
            </a:pPr>
            <a:endParaRPr lang="en-GB" sz="1100" dirty="0" smtClean="0">
              <a:ea typeface="Times New Roman"/>
            </a:endParaRPr>
          </a:p>
          <a:p>
            <a:endParaRPr lang="en-US" sz="900" dirty="0" smtClean="0"/>
          </a:p>
          <a:p>
            <a:endParaRPr lang="en-US" sz="1100" dirty="0"/>
          </a:p>
          <a:p>
            <a:endParaRPr lang="tr-TR" sz="1100" dirty="0"/>
          </a:p>
        </p:txBody>
      </p:sp>
      <p:sp>
        <p:nvSpPr>
          <p:cNvPr id="16" name="Rectangle 15"/>
          <p:cNvSpPr/>
          <p:nvPr/>
        </p:nvSpPr>
        <p:spPr>
          <a:xfrm>
            <a:off x="417504" y="4419600"/>
            <a:ext cx="62880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dirty="0" smtClean="0"/>
              <a:t>Dil Kazanımları</a:t>
            </a:r>
            <a:endParaRPr lang="tr-TR" sz="1100" dirty="0"/>
          </a:p>
          <a:p>
            <a:pPr lvl="0"/>
            <a:r>
              <a:rPr lang="tr-TR" sz="1100" b="1" u="sng" dirty="0" smtClean="0"/>
              <a:t>Görsel</a:t>
            </a:r>
            <a:r>
              <a:rPr lang="en-GB" sz="1100" b="1" u="sng" dirty="0" smtClean="0"/>
              <a:t>:</a:t>
            </a:r>
            <a:r>
              <a:rPr lang="en-GB" sz="1100" dirty="0" smtClean="0"/>
              <a:t> </a:t>
            </a:r>
            <a:endParaRPr lang="tr-TR" sz="1100" dirty="0" smtClean="0"/>
          </a:p>
          <a:p>
            <a:r>
              <a:rPr lang="tr-TR" sz="1100" dirty="0" smtClean="0"/>
              <a:t>Planlamanızı  gösteren etiketli  bir diyagram </a:t>
            </a:r>
            <a:r>
              <a:rPr lang="tr-TR" sz="1100" dirty="0"/>
              <a:t>ile enerji formunun bir 3D modeli oluşturun.</a:t>
            </a:r>
            <a:endParaRPr lang="tr-TR" sz="1100" dirty="0" smtClean="0"/>
          </a:p>
          <a:p>
            <a:pPr lvl="0"/>
            <a:r>
              <a:rPr lang="tr-TR" sz="1100" b="1" u="sng" dirty="0" smtClean="0"/>
              <a:t>Sözel </a:t>
            </a:r>
            <a:r>
              <a:rPr lang="en-GB" sz="1100" b="1" u="sng" dirty="0" smtClean="0"/>
              <a:t>:</a:t>
            </a:r>
            <a:r>
              <a:rPr lang="en-GB" sz="1100" dirty="0" smtClean="0"/>
              <a:t> </a:t>
            </a:r>
            <a:endParaRPr lang="tr-TR" sz="1100" dirty="0" smtClean="0"/>
          </a:p>
          <a:p>
            <a:pPr lvl="0"/>
            <a:r>
              <a:rPr lang="tr-TR" sz="1100" dirty="0" smtClean="0"/>
              <a:t>Anafikre ve sorgulama hatlarına göre modeliniz hakkında bilgi verin . Kullanılan enerji çeşitlerini de dahil  edin.</a:t>
            </a:r>
            <a:endParaRPr lang="en-US" sz="1100" dirty="0"/>
          </a:p>
          <a:p>
            <a:pPr lvl="0"/>
            <a:r>
              <a:rPr lang="tr-TR" sz="1100" b="1" u="sng" dirty="0" smtClean="0"/>
              <a:t>Okuma</a:t>
            </a:r>
            <a:r>
              <a:rPr lang="en-GB" sz="1100" b="1" u="sng" dirty="0" smtClean="0"/>
              <a:t>: </a:t>
            </a:r>
            <a:endParaRPr lang="tr-TR" sz="1100" b="1" u="sng" dirty="0" smtClean="0"/>
          </a:p>
          <a:p>
            <a:pPr lvl="0"/>
            <a:r>
              <a:rPr lang="tr-TR" sz="1100" dirty="0" smtClean="0"/>
              <a:t>Bilgi edinmek için araştırma becerilerini kullanma.</a:t>
            </a:r>
            <a:endParaRPr lang="en-US" sz="1100" dirty="0"/>
          </a:p>
          <a:p>
            <a:r>
              <a:rPr lang="tr-TR" sz="1100" dirty="0" smtClean="0"/>
              <a:t>Grafiksel okuma.</a:t>
            </a:r>
            <a:endParaRPr lang="en-US" sz="1100" dirty="0"/>
          </a:p>
          <a:p>
            <a:r>
              <a:rPr lang="tr-TR" sz="1100" dirty="0" smtClean="0"/>
              <a:t>Okuduğunu anlama etkinlikleri</a:t>
            </a:r>
          </a:p>
          <a:p>
            <a:pPr lvl="0"/>
            <a:r>
              <a:rPr lang="en-GB" sz="1100" b="1" u="sng" dirty="0" smtClean="0"/>
              <a:t>Writing</a:t>
            </a:r>
            <a:r>
              <a:rPr lang="en-GB" sz="1100" b="1" u="sng" dirty="0"/>
              <a:t>:</a:t>
            </a:r>
            <a:endParaRPr lang="en-US" sz="1100" dirty="0"/>
          </a:p>
          <a:p>
            <a:r>
              <a:rPr lang="en-US" sz="1100" dirty="0" err="1"/>
              <a:t>Edindiğiniz</a:t>
            </a:r>
            <a:r>
              <a:rPr lang="en-US" sz="1100" dirty="0"/>
              <a:t> </a:t>
            </a:r>
            <a:r>
              <a:rPr lang="en-US" sz="1100" dirty="0" err="1"/>
              <a:t>bilgileri</a:t>
            </a:r>
            <a:r>
              <a:rPr lang="en-US" sz="1100" dirty="0"/>
              <a:t> </a:t>
            </a:r>
            <a:r>
              <a:rPr lang="en-US" sz="1100" dirty="0" err="1"/>
              <a:t>kullanarak</a:t>
            </a:r>
            <a:r>
              <a:rPr lang="en-US" sz="1100" dirty="0"/>
              <a:t> </a:t>
            </a:r>
            <a:r>
              <a:rPr lang="en-US" sz="1100" dirty="0" err="1"/>
              <a:t>öğretici</a:t>
            </a:r>
            <a:r>
              <a:rPr lang="en-US" sz="1100" dirty="0"/>
              <a:t>/</a:t>
            </a:r>
            <a:r>
              <a:rPr lang="en-US" sz="1100" dirty="0" err="1"/>
              <a:t>prosedür</a:t>
            </a:r>
            <a:r>
              <a:rPr lang="en-US" sz="1100" dirty="0"/>
              <a:t> </a:t>
            </a:r>
            <a:r>
              <a:rPr lang="en-US" sz="1100" dirty="0" err="1"/>
              <a:t>yazısı</a:t>
            </a:r>
            <a:r>
              <a:rPr lang="en-US" sz="1100" dirty="0"/>
              <a:t> </a:t>
            </a:r>
            <a:r>
              <a:rPr lang="en-US" sz="1100" dirty="0" err="1"/>
              <a:t>yazınız</a:t>
            </a:r>
            <a:r>
              <a:rPr lang="en-US" sz="1100" dirty="0"/>
              <a:t>. </a:t>
            </a:r>
            <a:r>
              <a:rPr lang="en-US" sz="1100" dirty="0" err="1"/>
              <a:t>Modelin</a:t>
            </a:r>
            <a:r>
              <a:rPr lang="en-US" sz="1100" dirty="0"/>
              <a:t> </a:t>
            </a:r>
            <a:r>
              <a:rPr lang="en-US" sz="1100" dirty="0" err="1"/>
              <a:t>nasıl</a:t>
            </a:r>
            <a:r>
              <a:rPr lang="en-US" sz="1100" dirty="0"/>
              <a:t> </a:t>
            </a:r>
            <a:r>
              <a:rPr lang="en-US" sz="1100" dirty="0" err="1"/>
              <a:t>çalıştığını</a:t>
            </a:r>
            <a:r>
              <a:rPr lang="en-US" sz="1100" dirty="0"/>
              <a:t> </a:t>
            </a:r>
            <a:r>
              <a:rPr lang="en-US" sz="1100" dirty="0" err="1"/>
              <a:t>örneklerle</a:t>
            </a:r>
            <a:r>
              <a:rPr lang="en-US" sz="1100" dirty="0"/>
              <a:t> </a:t>
            </a:r>
            <a:r>
              <a:rPr lang="en-US" sz="1100" dirty="0" err="1"/>
              <a:t>anlatınız</a:t>
            </a:r>
            <a:r>
              <a:rPr lang="en-US" sz="1100" dirty="0"/>
              <a:t>.</a:t>
            </a:r>
          </a:p>
          <a:p>
            <a:endParaRPr lang="tr-TR" sz="1100" dirty="0"/>
          </a:p>
          <a:p>
            <a:endParaRPr lang="en-US" sz="1100" dirty="0"/>
          </a:p>
          <a:p>
            <a:endParaRPr lang="tr-TR" sz="1100" dirty="0"/>
          </a:p>
        </p:txBody>
      </p:sp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53200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9301" y="6781800"/>
            <a:ext cx="613172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Matematik Kazanımları</a:t>
            </a:r>
          </a:p>
          <a:p>
            <a:r>
              <a:rPr lang="tr-TR" sz="1100" dirty="0" smtClean="0"/>
              <a:t>Desenler </a:t>
            </a:r>
            <a:r>
              <a:rPr lang="tr-TR" sz="1100" dirty="0"/>
              <a:t>genellikle cebirsel ifadeler, denklemler veya işlevleri kullanarak </a:t>
            </a:r>
            <a:r>
              <a:rPr lang="tr-TR" sz="1100" dirty="0" smtClean="0"/>
              <a:t>genelleştirilebilir.</a:t>
            </a:r>
            <a:endParaRPr lang="tr-TR" sz="1100" dirty="0"/>
          </a:p>
          <a:p>
            <a:r>
              <a:rPr lang="tr-TR" sz="1100" dirty="0" smtClean="0"/>
              <a:t>Üslü </a:t>
            </a:r>
            <a:r>
              <a:rPr lang="tr-TR" sz="1100" dirty="0"/>
              <a:t>sayılar aynı sayıda tekrarlanan ürünleri ifade etmek için güçlü bir yoldur.</a:t>
            </a:r>
            <a:endParaRPr lang="en-US" sz="1100" dirty="0"/>
          </a:p>
          <a:p>
            <a:r>
              <a:rPr lang="tr-TR" sz="1100" dirty="0"/>
              <a:t>Kesirler, ondalık kesirler ve yüzdeler , parça- bütün ilişkisini gösterme yollarıdır</a:t>
            </a:r>
            <a:r>
              <a:rPr lang="tr-TR" sz="1100" dirty="0" smtClean="0"/>
              <a:t>.</a:t>
            </a:r>
            <a:endParaRPr lang="en-US" sz="1100" dirty="0"/>
          </a:p>
          <a:p>
            <a:endParaRPr lang="tr-TR" sz="1100" b="1" dirty="0" smtClean="0"/>
          </a:p>
          <a:p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endParaRPr lang="tr-TR" sz="1100" b="1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8200" y="228600"/>
            <a:ext cx="43053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b="1" dirty="0" smtClean="0"/>
          </a:p>
          <a:p>
            <a:pPr algn="ctr"/>
            <a:r>
              <a:rPr lang="tr-TR" sz="2800" b="1" dirty="0" smtClean="0"/>
              <a:t>Dünyanın İşleyişi</a:t>
            </a:r>
            <a:r>
              <a:rPr lang="en-GB" sz="2800" b="1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4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1" y="5334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4176" y="685800"/>
            <a:ext cx="585802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P</a:t>
            </a:r>
            <a:r>
              <a:rPr lang="tr-TR" sz="1100" b="1" dirty="0" smtClean="0"/>
              <a:t>hysical Education:</a:t>
            </a:r>
            <a:r>
              <a:rPr lang="en-US" sz="1100" dirty="0"/>
              <a:t> Students will create and participate in games related to the current </a:t>
            </a:r>
            <a:r>
              <a:rPr lang="en-US" sz="1100" dirty="0" smtClean="0"/>
              <a:t>theme</a:t>
            </a:r>
            <a:r>
              <a:rPr lang="tr-TR" sz="1100" dirty="0" smtClean="0"/>
              <a:t>.</a:t>
            </a:r>
            <a:r>
              <a:rPr lang="en-US" sz="1100" b="1" dirty="0" smtClean="0"/>
              <a:t> </a:t>
            </a:r>
          </a:p>
          <a:p>
            <a:endParaRPr lang="tr-TR" sz="1100" dirty="0" smtClean="0"/>
          </a:p>
          <a:p>
            <a:pPr marL="171450" indent="-171450"/>
            <a:endParaRPr lang="tr-TR" sz="11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6580" y="1600200"/>
            <a:ext cx="619907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Music</a:t>
            </a:r>
            <a:r>
              <a:rPr lang="tr-TR" sz="1200" b="1" dirty="0" smtClean="0"/>
              <a:t> </a:t>
            </a:r>
            <a:r>
              <a:rPr lang="tr-TR" sz="1200" b="1" dirty="0" smtClean="0"/>
              <a:t>:</a:t>
            </a:r>
            <a:r>
              <a:rPr lang="en-US" sz="1200" b="1" dirty="0" smtClean="0"/>
              <a:t> </a:t>
            </a:r>
            <a:r>
              <a:rPr lang="en-US" sz="1200" dirty="0" err="1" smtClean="0"/>
              <a:t>Öğrenciler</a:t>
            </a:r>
            <a:r>
              <a:rPr lang="en-US" sz="1200" dirty="0"/>
              <a:t>, </a:t>
            </a:r>
            <a:r>
              <a:rPr lang="en-US" sz="1200" dirty="0" err="1"/>
              <a:t>pentatonik</a:t>
            </a:r>
            <a:r>
              <a:rPr lang="en-US" sz="1200" dirty="0"/>
              <a:t> </a:t>
            </a:r>
            <a:r>
              <a:rPr lang="en-US" sz="1200" dirty="0" err="1"/>
              <a:t>diziyi</a:t>
            </a:r>
            <a:r>
              <a:rPr lang="en-US" sz="1200" dirty="0"/>
              <a:t> </a:t>
            </a:r>
            <a:r>
              <a:rPr lang="en-US" sz="1200" dirty="0" err="1"/>
              <a:t>kullanarak</a:t>
            </a:r>
            <a:r>
              <a:rPr lang="en-US" sz="1200" dirty="0"/>
              <a:t> </a:t>
            </a:r>
            <a:r>
              <a:rPr lang="en-US" sz="1200" dirty="0" err="1"/>
              <a:t>bir</a:t>
            </a:r>
            <a:r>
              <a:rPr lang="en-US" sz="1200" dirty="0"/>
              <a:t> blues </a:t>
            </a:r>
            <a:r>
              <a:rPr lang="en-US" sz="1200" dirty="0" err="1"/>
              <a:t>ya</a:t>
            </a:r>
            <a:r>
              <a:rPr lang="en-US" sz="1200" dirty="0"/>
              <a:t> da </a:t>
            </a:r>
            <a:r>
              <a:rPr lang="en-US" sz="1200" dirty="0" err="1"/>
              <a:t>rock&amp;roll</a:t>
            </a:r>
            <a:r>
              <a:rPr lang="en-US" sz="1200" dirty="0"/>
              <a:t> </a:t>
            </a:r>
            <a:r>
              <a:rPr lang="en-US" sz="1200" dirty="0" err="1"/>
              <a:t>şarkısını</a:t>
            </a:r>
            <a:r>
              <a:rPr lang="en-US" sz="1200" dirty="0"/>
              <a:t> </a:t>
            </a:r>
            <a:r>
              <a:rPr lang="en-US" sz="1200" dirty="0" err="1"/>
              <a:t>ukuleleleriyle</a:t>
            </a:r>
            <a:r>
              <a:rPr lang="en-US" sz="1200" dirty="0"/>
              <a:t> </a:t>
            </a:r>
            <a:r>
              <a:rPr lang="en-US" sz="1200" dirty="0" err="1"/>
              <a:t>çalmasını</a:t>
            </a:r>
            <a:r>
              <a:rPr lang="en-US" sz="1200" dirty="0"/>
              <a:t> </a:t>
            </a:r>
            <a:r>
              <a:rPr lang="en-US" sz="1200" dirty="0" err="1"/>
              <a:t>öğrenecekler</a:t>
            </a:r>
            <a:r>
              <a:rPr lang="en-US" sz="1200" dirty="0"/>
              <a:t>.</a:t>
            </a:r>
            <a:endParaRPr lang="en-US" sz="1200" b="1" dirty="0"/>
          </a:p>
          <a:p>
            <a:endParaRPr lang="en-US" sz="1200" b="1" dirty="0" smtClean="0"/>
          </a:p>
          <a:p>
            <a:r>
              <a:rPr lang="en-US" sz="1100" b="1" dirty="0" smtClean="0"/>
              <a:t> </a:t>
            </a:r>
            <a:endParaRPr lang="tr-TR" sz="1100" dirty="0"/>
          </a:p>
          <a:p>
            <a:pPr marL="171450" indent="-171450"/>
            <a:endParaRPr lang="tr-TR" sz="11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02" y="2239926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4302" y="2286000"/>
            <a:ext cx="6164263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I</a:t>
            </a:r>
            <a:r>
              <a:rPr lang="tr-TR" sz="1100" b="1" dirty="0" smtClean="0"/>
              <a:t>nformation Technolog</a:t>
            </a:r>
            <a:r>
              <a:rPr lang="en-US" sz="1100" b="1" dirty="0" smtClean="0"/>
              <a:t>y</a:t>
            </a:r>
            <a:r>
              <a:rPr lang="tr-TR" sz="1100" b="1" dirty="0" smtClean="0"/>
              <a:t>:</a:t>
            </a:r>
            <a:r>
              <a:rPr lang="tr-TR" sz="1100" dirty="0"/>
              <a:t>Öğrenciler, göçlerle ilgili kısa video hazırlayarak bunu kişisel bloglarında(kidblog) ta yayınlayacaklar.</a:t>
            </a:r>
            <a:endParaRPr lang="en-US" sz="1100" dirty="0"/>
          </a:p>
          <a:p>
            <a:endParaRPr lang="en-US" sz="1100" b="1" dirty="0" smtClean="0"/>
          </a:p>
          <a:p>
            <a:endParaRPr lang="tr-TR" sz="12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396578" y="3048000"/>
            <a:ext cx="569321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dirty="0" smtClean="0"/>
              <a:t>Art:</a:t>
            </a:r>
          </a:p>
          <a:p>
            <a:endParaRPr lang="tr-TR" sz="1100" dirty="0"/>
          </a:p>
          <a:p>
            <a:pPr marL="171450" indent="-171450">
              <a:buFont typeface="Arial" pitchFamily="34" charset="0"/>
              <a:buChar char="•"/>
            </a:pPr>
            <a:endParaRPr lang="tr-TR" sz="1100" dirty="0" smtClean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1" y="30480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93" y="38862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14176" y="4114800"/>
            <a:ext cx="569321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dirty="0" smtClean="0"/>
              <a:t>Library</a:t>
            </a:r>
            <a:endParaRPr lang="en-US" sz="1200" b="1" dirty="0" smtClean="0"/>
          </a:p>
          <a:p>
            <a:r>
              <a:rPr lang="tr-TR" sz="1200" dirty="0"/>
              <a:t>Bu yıl kütüphanede yapılacaklar:</a:t>
            </a:r>
            <a:endParaRPr lang="en-US" sz="1200" dirty="0"/>
          </a:p>
          <a:p>
            <a:pPr>
              <a:buFont typeface="Arial" pitchFamily="34" charset="0"/>
              <a:buChar char="•"/>
            </a:pPr>
            <a:r>
              <a:rPr lang="en-US" sz="1200" dirty="0"/>
              <a:t>  </a:t>
            </a:r>
            <a:r>
              <a:rPr lang="tr-TR" sz="1200" dirty="0"/>
              <a:t>Kitap ödünç  alıp/ değiştirme</a:t>
            </a:r>
          </a:p>
          <a:p>
            <a:pPr>
              <a:buFont typeface="Arial" pitchFamily="34" charset="0"/>
              <a:buChar char="•"/>
            </a:pPr>
            <a:r>
              <a:rPr lang="tr-TR" sz="1200" dirty="0"/>
              <a:t>Bağımsız okuma etkinlikleri</a:t>
            </a:r>
            <a:endParaRPr lang="en-US" sz="1200" dirty="0"/>
          </a:p>
          <a:p>
            <a:pPr>
              <a:buFont typeface="Arial" pitchFamily="34" charset="0"/>
              <a:buChar char="•"/>
            </a:pPr>
            <a:r>
              <a:rPr lang="en-US" sz="1200" dirty="0"/>
              <a:t>  </a:t>
            </a:r>
            <a:r>
              <a:rPr lang="tr-TR" sz="1200" dirty="0"/>
              <a:t>Sınıftaki bir başka kişiyle ortak okuma</a:t>
            </a:r>
          </a:p>
          <a:p>
            <a:pPr>
              <a:buFont typeface="Arial" pitchFamily="34" charset="0"/>
              <a:buChar char="•"/>
            </a:pPr>
            <a:r>
              <a:rPr lang="tr-TR" sz="1200" dirty="0"/>
              <a:t>Bağımsız araştırma/sorgulama aktiiviteleriyle çalışmalarını tamamlama</a:t>
            </a:r>
            <a:endParaRPr lang="en-US" sz="1200" dirty="0"/>
          </a:p>
          <a:p>
            <a:pPr>
              <a:buFont typeface="Arial" pitchFamily="34" charset="0"/>
              <a:buChar char="•"/>
            </a:pPr>
            <a:r>
              <a:rPr lang="tr-TR" sz="1200" dirty="0"/>
              <a:t>Kaynaklardan alıntı yapmayı öğrenme.</a:t>
            </a:r>
          </a:p>
          <a:p>
            <a:pPr>
              <a:buFont typeface="Arial" pitchFamily="34" charset="0"/>
              <a:buChar char="•"/>
            </a:pPr>
            <a:r>
              <a:rPr lang="tr-TR" sz="1200" dirty="0"/>
              <a:t>Yıl içerisinde farklı aktiviteler de olacak, bununla birlikte bu yıl kütüphaneyi tam bir kaynak olarak kullanabilme üzerinde duracağız.</a:t>
            </a:r>
            <a:endParaRPr lang="en-US" sz="1200" dirty="0"/>
          </a:p>
          <a:p>
            <a:endParaRPr lang="tr-TR" sz="1100" dirty="0"/>
          </a:p>
          <a:p>
            <a:pPr marL="171450" indent="-171450"/>
            <a:endParaRPr lang="tr-TR" sz="11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714500" y="43528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85800" y="3048001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Sanatta</a:t>
            </a:r>
            <a:r>
              <a:rPr lang="en-US" sz="1200" dirty="0" smtClean="0"/>
              <a:t> </a:t>
            </a:r>
            <a:r>
              <a:rPr lang="en-US" sz="1200" dirty="0" err="1" smtClean="0"/>
              <a:t>enerji</a:t>
            </a:r>
            <a:r>
              <a:rPr lang="en-US" sz="1200" dirty="0" smtClean="0"/>
              <a:t> </a:t>
            </a:r>
            <a:r>
              <a:rPr lang="en-US" sz="1200" dirty="0" err="1" smtClean="0"/>
              <a:t>nasıl</a:t>
            </a:r>
            <a:r>
              <a:rPr lang="en-US" sz="1200" dirty="0" smtClean="0"/>
              <a:t> </a:t>
            </a:r>
            <a:r>
              <a:rPr lang="en-US" sz="1200" dirty="0" err="1" smtClean="0"/>
              <a:t>ifade</a:t>
            </a:r>
            <a:r>
              <a:rPr lang="en-US" sz="1200" dirty="0" smtClean="0"/>
              <a:t> </a:t>
            </a:r>
            <a:r>
              <a:rPr lang="en-US" sz="1200" dirty="0" err="1" smtClean="0"/>
              <a:t>edilir</a:t>
            </a:r>
            <a:r>
              <a:rPr lang="en-US" sz="1200" dirty="0" smtClean="0"/>
              <a:t> </a:t>
            </a:r>
            <a:r>
              <a:rPr lang="en-US" sz="1200" dirty="0" err="1" smtClean="0"/>
              <a:t>üzerine</a:t>
            </a:r>
            <a:r>
              <a:rPr lang="en-US" sz="1200" dirty="0" smtClean="0"/>
              <a:t> </a:t>
            </a:r>
            <a:r>
              <a:rPr lang="en-US" sz="1200" dirty="0" err="1" smtClean="0"/>
              <a:t>tartışılır.Renk,şekil</a:t>
            </a:r>
            <a:r>
              <a:rPr lang="en-US" sz="1200" dirty="0" smtClean="0"/>
              <a:t> </a:t>
            </a:r>
            <a:r>
              <a:rPr lang="en-US" sz="1200" dirty="0" err="1" smtClean="0"/>
              <a:t>ve</a:t>
            </a:r>
            <a:r>
              <a:rPr lang="en-US" sz="1200" dirty="0" smtClean="0"/>
              <a:t> </a:t>
            </a:r>
            <a:r>
              <a:rPr lang="en-US" sz="1200" dirty="0" err="1" smtClean="0"/>
              <a:t>çizgileri</a:t>
            </a:r>
            <a:r>
              <a:rPr lang="en-US" sz="1200" dirty="0" smtClean="0"/>
              <a:t> </a:t>
            </a:r>
            <a:r>
              <a:rPr lang="en-US" sz="1200" dirty="0" err="1" smtClean="0"/>
              <a:t>kullanarak</a:t>
            </a:r>
            <a:r>
              <a:rPr lang="en-US" sz="1200" dirty="0" smtClean="0"/>
              <a:t> </a:t>
            </a:r>
            <a:r>
              <a:rPr lang="en-US" sz="1200" dirty="0" err="1" smtClean="0"/>
              <a:t>nasıl</a:t>
            </a:r>
            <a:r>
              <a:rPr lang="en-US" sz="1200" dirty="0" smtClean="0"/>
              <a:t> </a:t>
            </a:r>
            <a:r>
              <a:rPr lang="en-US" sz="1200" dirty="0" err="1" smtClean="0"/>
              <a:t>enerjiyi</a:t>
            </a:r>
            <a:r>
              <a:rPr lang="en-US" sz="1200" dirty="0" smtClean="0"/>
              <a:t> if</a:t>
            </a:r>
            <a:r>
              <a:rPr lang="tr-TR" sz="1200" dirty="0" smtClean="0"/>
              <a:t>a</a:t>
            </a:r>
            <a:r>
              <a:rPr lang="en-US" sz="1200" dirty="0" smtClean="0"/>
              <a:t>de </a:t>
            </a:r>
            <a:r>
              <a:rPr lang="en-US" sz="1200" dirty="0" err="1" smtClean="0"/>
              <a:t>edebiliriz</a:t>
            </a:r>
            <a:r>
              <a:rPr lang="en-US" sz="1200" dirty="0" smtClean="0"/>
              <a:t> </a:t>
            </a:r>
            <a:r>
              <a:rPr lang="en-US" sz="1200" dirty="0" err="1" smtClean="0"/>
              <a:t>üzerine</a:t>
            </a:r>
            <a:r>
              <a:rPr lang="en-US" sz="1200" dirty="0" smtClean="0"/>
              <a:t> </a:t>
            </a:r>
            <a:r>
              <a:rPr lang="en-US" sz="1200" dirty="0" err="1" smtClean="0"/>
              <a:t>düşünülür</a:t>
            </a:r>
            <a:r>
              <a:rPr lang="en-US" sz="1200" dirty="0" smtClean="0"/>
              <a:t> </a:t>
            </a:r>
            <a:r>
              <a:rPr lang="en-US" sz="1200" dirty="0" err="1" smtClean="0"/>
              <a:t>ve</a:t>
            </a:r>
            <a:r>
              <a:rPr lang="en-US" sz="1200" dirty="0" smtClean="0"/>
              <a:t> </a:t>
            </a:r>
            <a:r>
              <a:rPr lang="en-US" sz="1200" dirty="0" err="1" smtClean="0"/>
              <a:t>çalışmalar</a:t>
            </a:r>
            <a:r>
              <a:rPr lang="en-US" sz="1200" dirty="0" smtClean="0"/>
              <a:t> </a:t>
            </a:r>
            <a:r>
              <a:rPr lang="en-US" sz="1200" dirty="0" err="1" smtClean="0"/>
              <a:t>yapılır.Kinatik</a:t>
            </a:r>
            <a:r>
              <a:rPr lang="en-US" sz="1200" dirty="0" smtClean="0"/>
              <a:t> </a:t>
            </a:r>
            <a:r>
              <a:rPr lang="en-US" sz="1200" dirty="0" err="1" smtClean="0"/>
              <a:t>enerji</a:t>
            </a:r>
            <a:r>
              <a:rPr lang="en-US" sz="1200" dirty="0" smtClean="0"/>
              <a:t> </a:t>
            </a:r>
            <a:r>
              <a:rPr lang="en-US" sz="1200" dirty="0" err="1" smtClean="0"/>
              <a:t>hakkında</a:t>
            </a:r>
            <a:r>
              <a:rPr lang="en-US" sz="1200" dirty="0" smtClean="0"/>
              <a:t> </a:t>
            </a:r>
            <a:r>
              <a:rPr lang="en-US" sz="1200" dirty="0" err="1" smtClean="0"/>
              <a:t>bilgi</a:t>
            </a:r>
            <a:r>
              <a:rPr lang="en-US" sz="1200" dirty="0" smtClean="0"/>
              <a:t> </a:t>
            </a:r>
            <a:r>
              <a:rPr lang="en-US" sz="1200" dirty="0" err="1" smtClean="0"/>
              <a:t>edinilir</a:t>
            </a:r>
            <a:r>
              <a:rPr lang="en-US" sz="1200" dirty="0" smtClean="0"/>
              <a:t> </a:t>
            </a:r>
            <a:r>
              <a:rPr lang="en-US" sz="1200" dirty="0" err="1" smtClean="0"/>
              <a:t>ve</a:t>
            </a:r>
            <a:r>
              <a:rPr lang="en-US" sz="1200" dirty="0" smtClean="0"/>
              <a:t> </a:t>
            </a:r>
            <a:r>
              <a:rPr lang="en-US" sz="1200" dirty="0" err="1" smtClean="0"/>
              <a:t>çalışmalar</a:t>
            </a:r>
            <a:r>
              <a:rPr lang="en-US" sz="1200" dirty="0" smtClean="0"/>
              <a:t> </a:t>
            </a:r>
            <a:r>
              <a:rPr lang="en-US" sz="1200" dirty="0" err="1" smtClean="0"/>
              <a:t>yapılır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988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340</Words>
  <Application>Microsoft Office PowerPoint</Application>
  <PresentationFormat>A4 Paper (210x297 mm)</PresentationFormat>
  <Paragraphs>56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Bilkent-TC16</cp:lastModifiedBy>
  <cp:revision>74</cp:revision>
  <dcterms:created xsi:type="dcterms:W3CDTF">2006-08-16T00:00:00Z</dcterms:created>
  <dcterms:modified xsi:type="dcterms:W3CDTF">2014-11-15T12:16:06Z</dcterms:modified>
</cp:coreProperties>
</file>