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08775" cy="983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258" y="20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4336-BE02-4126-BFB7-DEE4313803FA}" type="datetimeFigureOut">
              <a:rPr lang="tr-TR" smtClean="0"/>
              <a:pPr/>
              <a:t>15.11.2014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38188"/>
            <a:ext cx="25527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72171"/>
            <a:ext cx="5367020" cy="44262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FFD9-DD88-4722-A847-38A0C964F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FFD9-DD88-4722-A847-38A0C964FDC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7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39302" y="2522413"/>
            <a:ext cx="2670832" cy="153181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48834" y="1692270"/>
            <a:ext cx="6154737" cy="246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2" y="542150"/>
            <a:ext cx="1112421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225" y="1668867"/>
            <a:ext cx="254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Grade 5 Unit of Inquiry; Unit 3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8172" y="1684193"/>
            <a:ext cx="2556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November/December; 6 weeks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9975" y="622427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201" y="2057400"/>
            <a:ext cx="628056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Central </a:t>
            </a:r>
            <a:r>
              <a:rPr lang="en-US" sz="1400" b="1" dirty="0" smtClean="0"/>
              <a:t>Idea: </a:t>
            </a:r>
            <a:r>
              <a:rPr lang="en-US" sz="1400" dirty="0" smtClean="0"/>
              <a:t>Changes </a:t>
            </a:r>
            <a:r>
              <a:rPr lang="en-US" sz="1400" dirty="0"/>
              <a:t>in how we transfer and store energy have an impact on society and the environment.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 smtClean="0"/>
              <a:t> </a:t>
            </a:r>
            <a:endParaRPr lang="tr-TR" sz="1400" dirty="0"/>
          </a:p>
          <a:p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387378" y="2642175"/>
            <a:ext cx="30340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en-GB" sz="1200" b="1" dirty="0" smtClean="0">
                <a:ea typeface="Times New Roman"/>
              </a:rPr>
              <a:t>Lines </a:t>
            </a:r>
            <a:r>
              <a:rPr lang="en-GB" sz="1200" b="1" dirty="0">
                <a:ea typeface="Times New Roman"/>
              </a:rPr>
              <a:t>of Inquiry</a:t>
            </a:r>
            <a:r>
              <a:rPr lang="en-GB" sz="1200" b="1" dirty="0" smtClean="0">
                <a:ea typeface="Times New Roman"/>
              </a:rPr>
              <a:t>:</a:t>
            </a:r>
            <a:endParaRPr lang="tr-TR" sz="1200" b="1" dirty="0" smtClean="0">
              <a:ea typeface="Times New Roman"/>
            </a:endParaRPr>
          </a:p>
          <a:p>
            <a:r>
              <a:rPr lang="en-US" sz="1200" dirty="0"/>
              <a:t>T</a:t>
            </a:r>
            <a:r>
              <a:rPr lang="en-US" sz="1200" dirty="0" smtClean="0"/>
              <a:t>he </a:t>
            </a:r>
            <a:r>
              <a:rPr lang="en-US" sz="1200" dirty="0"/>
              <a:t>natural world and its laws; the interaction between the natural world (physical and biological) and human societies; how humans use their understanding of scientific principles; the impact of scientific and technological advances on society and on the environment.</a:t>
            </a:r>
          </a:p>
          <a:p>
            <a:pPr lvl="0"/>
            <a:endParaRPr lang="en-US" sz="1200" dirty="0" smtClean="0"/>
          </a:p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endParaRPr lang="tr-TR" sz="1200" b="1" dirty="0">
              <a:ea typeface="Times New Roman"/>
            </a:endParaRPr>
          </a:p>
          <a:p>
            <a:pPr lvl="0">
              <a:buFont typeface="Arial" pitchFamily="34" charset="0"/>
              <a:buChar char="•"/>
            </a:pPr>
            <a:endParaRPr lang="tr-TR" sz="1200" dirty="0">
              <a:effectLst/>
              <a:ea typeface="Times New Roman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-7564" y="14073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339301" y="1945866"/>
            <a:ext cx="616427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4" y="41910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9270" y="2666762"/>
            <a:ext cx="326189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Teacher Questions</a:t>
            </a:r>
          </a:p>
          <a:p>
            <a:pPr lvl="0"/>
            <a:r>
              <a:rPr lang="en-GB" sz="1200" dirty="0"/>
              <a:t>What are different forms of energy?</a:t>
            </a:r>
            <a:endParaRPr lang="en-US" sz="1200" dirty="0"/>
          </a:p>
          <a:p>
            <a:pPr lvl="0"/>
            <a:r>
              <a:rPr lang="en-GB" sz="1200" dirty="0"/>
              <a:t>What is energy used for?</a:t>
            </a:r>
            <a:endParaRPr lang="en-US" sz="1200" dirty="0"/>
          </a:p>
          <a:p>
            <a:pPr lvl="0"/>
            <a:r>
              <a:rPr lang="en-GB" sz="1200" dirty="0"/>
              <a:t>How is energy transferred?</a:t>
            </a:r>
            <a:endParaRPr lang="en-US" sz="1200" dirty="0"/>
          </a:p>
          <a:p>
            <a:pPr lvl="0"/>
            <a:r>
              <a:rPr lang="en-GB" sz="1200" dirty="0"/>
              <a:t>What is our responsibility when using energy?</a:t>
            </a:r>
            <a:endParaRPr lang="en-US" sz="1200" dirty="0"/>
          </a:p>
          <a:p>
            <a:pPr lvl="0"/>
            <a:r>
              <a:rPr lang="en-GB" sz="1200" dirty="0"/>
              <a:t>How do we store energy?</a:t>
            </a:r>
            <a:endParaRPr lang="en-US" sz="1200" dirty="0"/>
          </a:p>
          <a:p>
            <a:pPr lvl="0"/>
            <a:r>
              <a:rPr lang="en-GB" sz="1200" dirty="0"/>
              <a:t>How has the way we store energy changed?</a:t>
            </a:r>
            <a:endParaRPr lang="en-US" sz="1200" dirty="0"/>
          </a:p>
          <a:p>
            <a:pPr lvl="0"/>
            <a:endParaRPr lang="en-US" sz="1200" dirty="0" smtClean="0"/>
          </a:p>
          <a:p>
            <a:endParaRPr lang="en-US" sz="1200" b="1" dirty="0" smtClean="0"/>
          </a:p>
          <a:p>
            <a:endParaRPr lang="en-US" sz="1100" dirty="0" smtClean="0"/>
          </a:p>
          <a:p>
            <a:pPr>
              <a:spcAft>
                <a:spcPts val="0"/>
              </a:spcAft>
            </a:pPr>
            <a:endParaRPr lang="en-GB" sz="1100" dirty="0" smtClean="0">
              <a:ea typeface="Times New Roman"/>
            </a:endParaRPr>
          </a:p>
          <a:p>
            <a:endParaRPr lang="en-US" sz="900" dirty="0" smtClean="0"/>
          </a:p>
          <a:p>
            <a:endParaRPr lang="en-US" sz="1100" dirty="0"/>
          </a:p>
          <a:p>
            <a:endParaRPr lang="tr-TR" sz="1100" dirty="0"/>
          </a:p>
        </p:txBody>
      </p:sp>
      <p:sp>
        <p:nvSpPr>
          <p:cNvPr id="16" name="Rectangle 15"/>
          <p:cNvSpPr/>
          <p:nvPr/>
        </p:nvSpPr>
        <p:spPr>
          <a:xfrm>
            <a:off x="417504" y="4419600"/>
            <a:ext cx="6078979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Language outcomes</a:t>
            </a:r>
            <a:endParaRPr lang="tr-TR" sz="1100" dirty="0"/>
          </a:p>
          <a:p>
            <a:pPr lvl="0"/>
            <a:r>
              <a:rPr lang="en-GB" sz="1100" b="1" u="sng" dirty="0"/>
              <a:t>Visual:</a:t>
            </a:r>
            <a:r>
              <a:rPr lang="en-GB" sz="1100" dirty="0"/>
              <a:t> </a:t>
            </a:r>
            <a:endParaRPr lang="en-US" sz="1100" dirty="0"/>
          </a:p>
          <a:p>
            <a:r>
              <a:rPr lang="en-GB" sz="1100" dirty="0"/>
              <a:t>Create a 3D model of a form of energy with a labelled diagram which displays planning. </a:t>
            </a:r>
            <a:endParaRPr lang="en-US" sz="1100" dirty="0"/>
          </a:p>
          <a:p>
            <a:pPr lvl="0"/>
            <a:r>
              <a:rPr lang="en-GB" sz="1100" b="1" u="sng" dirty="0"/>
              <a:t>Oral:</a:t>
            </a:r>
            <a:r>
              <a:rPr lang="en-GB" sz="1100" dirty="0"/>
              <a:t> </a:t>
            </a:r>
            <a:endParaRPr lang="en-US" sz="1100" dirty="0"/>
          </a:p>
          <a:p>
            <a:r>
              <a:rPr lang="en-GB" sz="1100" dirty="0"/>
              <a:t>Talk about this model outlining the central idea and lines of inquiry. Include the type of energy used.  </a:t>
            </a:r>
            <a:endParaRPr lang="en-US" sz="1100" dirty="0"/>
          </a:p>
          <a:p>
            <a:pPr lvl="0"/>
            <a:r>
              <a:rPr lang="en-GB" sz="1100" b="1" u="sng" dirty="0" smtClean="0"/>
              <a:t>Reading</a:t>
            </a:r>
            <a:r>
              <a:rPr lang="en-GB" sz="1100" b="1" u="sng" dirty="0"/>
              <a:t>: </a:t>
            </a:r>
            <a:endParaRPr lang="en-US" sz="1100" dirty="0"/>
          </a:p>
          <a:p>
            <a:r>
              <a:rPr lang="en-GB" sz="1100" dirty="0"/>
              <a:t>Using research skills to gather information. </a:t>
            </a:r>
            <a:endParaRPr lang="en-US" sz="1100" dirty="0"/>
          </a:p>
          <a:p>
            <a:r>
              <a:rPr lang="en-GB" sz="1100" dirty="0"/>
              <a:t>Diagrammatical reading </a:t>
            </a:r>
            <a:endParaRPr lang="en-US" sz="1100" dirty="0"/>
          </a:p>
          <a:p>
            <a:r>
              <a:rPr lang="en-GB" sz="1100" dirty="0"/>
              <a:t>Comprehension of what is being read through standard guided reading</a:t>
            </a:r>
            <a:endParaRPr lang="en-US" sz="1100" dirty="0"/>
          </a:p>
          <a:p>
            <a:pPr lvl="0"/>
            <a:r>
              <a:rPr lang="en-GB" sz="1100" b="1" u="sng" dirty="0"/>
              <a:t>Writing:</a:t>
            </a:r>
            <a:endParaRPr lang="en-US" sz="1100" dirty="0"/>
          </a:p>
          <a:p>
            <a:r>
              <a:rPr lang="en-GB" sz="1100" dirty="0"/>
              <a:t>Using the information gathered to write up an instructional/procedural piece of writing outlining how the model works, e.g. the lines of inquiry.</a:t>
            </a:r>
            <a:endParaRPr lang="en-US" sz="1100" dirty="0"/>
          </a:p>
          <a:p>
            <a:endParaRPr lang="tr-TR" sz="1100" dirty="0"/>
          </a:p>
        </p:txBody>
      </p: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532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0039" y="6781800"/>
            <a:ext cx="613172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Mathematics Outcomes</a:t>
            </a:r>
            <a:endParaRPr lang="en-US" sz="1100" b="1" dirty="0" smtClean="0"/>
          </a:p>
          <a:p>
            <a:r>
              <a:rPr lang="en-GB" sz="1100" dirty="0"/>
              <a:t>Patterns can often be generalized using algebraic expressions, equations or functions.</a:t>
            </a:r>
            <a:endParaRPr lang="en-US" sz="1100" dirty="0"/>
          </a:p>
          <a:p>
            <a:r>
              <a:rPr lang="en-GB" sz="1100" dirty="0"/>
              <a:t>Exponential notation is a powerful way to express repeated products of the same number.</a:t>
            </a:r>
            <a:endParaRPr lang="en-US" sz="1100" dirty="0"/>
          </a:p>
          <a:p>
            <a:r>
              <a:rPr lang="en-GB" sz="1100" dirty="0"/>
              <a:t>Fractions, decimal fractions and percentages are ways of representing whole-part relationships.</a:t>
            </a:r>
            <a:endParaRPr lang="en-US" sz="1100" dirty="0"/>
          </a:p>
          <a:p>
            <a:endParaRPr lang="tr-TR" sz="1100" b="1" dirty="0" smtClean="0"/>
          </a:p>
          <a:p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" y="228600"/>
            <a:ext cx="4305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b="1" dirty="0" smtClean="0"/>
          </a:p>
          <a:p>
            <a:pPr algn="ctr"/>
            <a:r>
              <a:rPr lang="en-GB" sz="2800" b="1" dirty="0" smtClean="0"/>
              <a:t>How </a:t>
            </a:r>
            <a:r>
              <a:rPr lang="en-GB" sz="2800" b="1" dirty="0"/>
              <a:t>the world </a:t>
            </a:r>
            <a:r>
              <a:rPr lang="en-GB" sz="2800" b="1" dirty="0" smtClean="0"/>
              <a:t>works…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4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5334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176" y="685800"/>
            <a:ext cx="58580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</a:t>
            </a:r>
            <a:r>
              <a:rPr lang="tr-TR" sz="1100" b="1" dirty="0" smtClean="0"/>
              <a:t>hysical Education</a:t>
            </a:r>
            <a:r>
              <a:rPr lang="en-US" sz="1100" b="1" dirty="0" smtClean="0"/>
              <a:t>: </a:t>
            </a:r>
            <a:r>
              <a:rPr lang="en-US" sz="1100" dirty="0" smtClean="0"/>
              <a:t>Students will create and participate in games related to the current theme</a:t>
            </a:r>
            <a:r>
              <a:rPr lang="tr-TR" sz="1100" dirty="0" smtClean="0"/>
              <a:t>.</a:t>
            </a:r>
            <a:r>
              <a:rPr lang="en-US" sz="1100" b="1" dirty="0" smtClean="0"/>
              <a:t> 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 </a:t>
            </a:r>
          </a:p>
          <a:p>
            <a:endParaRPr lang="tr-TR" sz="1100" dirty="0" smtClean="0"/>
          </a:p>
          <a:p>
            <a:pPr marL="171450" indent="-171450"/>
            <a:endParaRPr lang="tr-TR" sz="1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6580" y="1600200"/>
            <a:ext cx="61990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Music</a:t>
            </a:r>
            <a:r>
              <a:rPr lang="tr-TR" sz="1200" b="1" dirty="0" smtClean="0"/>
              <a:t> </a:t>
            </a:r>
            <a:r>
              <a:rPr lang="tr-TR" sz="1200" b="1" dirty="0" smtClean="0"/>
              <a:t>:</a:t>
            </a:r>
            <a:r>
              <a:rPr lang="en-US" sz="1200" b="1" dirty="0" smtClean="0"/>
              <a:t> </a:t>
            </a:r>
            <a:r>
              <a:rPr lang="en-US" sz="1200" dirty="0" smtClean="0"/>
              <a:t>Students </a:t>
            </a:r>
            <a:r>
              <a:rPr lang="en-US" sz="1200" dirty="0"/>
              <a:t>will learn simple blues or </a:t>
            </a:r>
            <a:r>
              <a:rPr lang="en-US" sz="1200" dirty="0" smtClean="0"/>
              <a:t>rock &amp; roll </a:t>
            </a:r>
            <a:r>
              <a:rPr lang="en-US" sz="1200" dirty="0"/>
              <a:t>song to use pentatonic scale and play with their ukuleles.</a:t>
            </a:r>
            <a:r>
              <a:rPr lang="tr-TR" sz="1200" b="1" dirty="0" smtClean="0"/>
              <a:t> </a:t>
            </a:r>
            <a:r>
              <a:rPr lang="tr-TR" sz="1200" dirty="0" smtClean="0"/>
              <a:t> </a:t>
            </a:r>
            <a:endParaRPr lang="en-US" sz="1200" b="1" dirty="0" smtClean="0"/>
          </a:p>
          <a:p>
            <a:r>
              <a:rPr lang="en-US" sz="1100" b="1" dirty="0" smtClean="0"/>
              <a:t> </a:t>
            </a:r>
            <a:endParaRPr lang="tr-TR" sz="1100" dirty="0"/>
          </a:p>
          <a:p>
            <a:pPr marL="171450" indent="-171450"/>
            <a:endParaRPr lang="tr-TR" sz="11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2" y="2239926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4302" y="2286000"/>
            <a:ext cx="61642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I</a:t>
            </a:r>
            <a:r>
              <a:rPr lang="tr-TR" sz="1100" b="1" dirty="0" smtClean="0"/>
              <a:t>nformation Technolog</a:t>
            </a:r>
            <a:r>
              <a:rPr lang="en-US" sz="1100" b="1" dirty="0" smtClean="0"/>
              <a:t>y</a:t>
            </a:r>
          </a:p>
          <a:p>
            <a:endParaRPr lang="en-US" sz="1100" b="1" dirty="0" smtClean="0"/>
          </a:p>
          <a:p>
            <a:r>
              <a:rPr lang="tr-TR" sz="1100" b="1" dirty="0" smtClean="0"/>
              <a:t> </a:t>
            </a:r>
            <a:r>
              <a:rPr lang="en-US" sz="1200" dirty="0" smtClean="0"/>
              <a:t>Students will create short video on migration and will publish their work on </a:t>
            </a:r>
            <a:r>
              <a:rPr lang="en-US" sz="1200" dirty="0" err="1" smtClean="0"/>
              <a:t>Kidblog</a:t>
            </a:r>
            <a:r>
              <a:rPr lang="en-US" sz="1200" dirty="0" smtClean="0"/>
              <a:t>.</a:t>
            </a:r>
            <a:endParaRPr lang="tr-TR" sz="1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6578" y="3048000"/>
            <a:ext cx="5693219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Art</a:t>
            </a:r>
          </a:p>
          <a:p>
            <a:r>
              <a:rPr lang="en-US" sz="1200" dirty="0" smtClean="0"/>
              <a:t>Students explore how they can express energy in art by using colors, shapes and lines. They learn about kinetic </a:t>
            </a:r>
            <a:r>
              <a:rPr lang="tr-TR" sz="1200" dirty="0" smtClean="0"/>
              <a:t>art</a:t>
            </a:r>
            <a:r>
              <a:rPr lang="en-US" sz="1200" dirty="0" smtClean="0"/>
              <a:t> and do several art pieces</a:t>
            </a:r>
            <a:r>
              <a:rPr lang="tr-TR" sz="1200" dirty="0" smtClean="0"/>
              <a:t>.</a:t>
            </a:r>
            <a:endParaRPr lang="tr-TR" sz="1200" dirty="0"/>
          </a:p>
          <a:p>
            <a:pPr marL="171450" indent="-171450">
              <a:buFont typeface="Arial" pitchFamily="34" charset="0"/>
              <a:buChar char="•"/>
            </a:pPr>
            <a:endParaRPr lang="tr-TR" sz="1100" dirty="0" smtClean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3048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93" y="3886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4176" y="4114800"/>
            <a:ext cx="569321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Library</a:t>
            </a:r>
            <a:endParaRPr lang="en-US" sz="1200" b="1" dirty="0" smtClean="0"/>
          </a:p>
          <a:p>
            <a:r>
              <a:rPr lang="en-US" sz="1200" dirty="0" smtClean="0"/>
              <a:t>This year the library will be used for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borrow/change 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Independent reading activities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Shared reading with another person from the class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Independent research/Inquiry activities complete their work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Learning how to cite sources</a:t>
            </a:r>
          </a:p>
          <a:p>
            <a:r>
              <a:rPr lang="en-US" sz="1200" dirty="0" smtClean="0"/>
              <a:t>There will be other activities during the year, however the emphasis this year is upon using the Library as a complete resource.</a:t>
            </a:r>
            <a:endParaRPr lang="en-US" sz="1200" b="1" dirty="0" smtClean="0"/>
          </a:p>
          <a:p>
            <a:endParaRPr lang="tr-TR" sz="1100" dirty="0"/>
          </a:p>
          <a:p>
            <a:pPr marL="171450" indent="-171450"/>
            <a:endParaRPr lang="tr-TR" sz="11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714500" y="435283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420</Words>
  <Application>Microsoft Office PowerPoint</Application>
  <PresentationFormat>A4 Paper (210x297 mm)</PresentationFormat>
  <Paragraphs>59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Bilkent-TC16</cp:lastModifiedBy>
  <cp:revision>70</cp:revision>
  <dcterms:created xsi:type="dcterms:W3CDTF">2006-08-16T00:00:00Z</dcterms:created>
  <dcterms:modified xsi:type="dcterms:W3CDTF">2014-11-15T12:14:41Z</dcterms:modified>
</cp:coreProperties>
</file>